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Roboto"/>
      <p:regular r:id="rId30"/>
      <p:bold r:id="rId31"/>
      <p:italic r:id="rId32"/>
      <p:boldItalic r:id="rId33"/>
    </p:embeddedFont>
    <p:embeddedFont>
      <p:font typeface="Nunito"/>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
      <p:font typeface="Maven Pro"/>
      <p:regular r:id="rId46"/>
      <p:bold r:id="rId47"/>
    </p:embeddedFont>
    <p:embeddedFont>
      <p:font typeface="Average"/>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45A6DD-BE8A-4B05-BE0E-1251044827BE}">
  <a:tblStyle styleId="{D445A6DD-BE8A-4B05-BE0E-1251044827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3.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5.xml"/><Relationship Id="rId44" Type="http://schemas.openxmlformats.org/officeDocument/2006/relationships/font" Target="fonts/Lato-italic.fntdata"/><Relationship Id="rId21" Type="http://schemas.openxmlformats.org/officeDocument/2006/relationships/slide" Target="slides/slide14.xml"/><Relationship Id="rId43" Type="http://schemas.openxmlformats.org/officeDocument/2006/relationships/font" Target="fonts/Lato-bold.fntdata"/><Relationship Id="rId24" Type="http://schemas.openxmlformats.org/officeDocument/2006/relationships/slide" Target="slides/slide17.xml"/><Relationship Id="rId46" Type="http://schemas.openxmlformats.org/officeDocument/2006/relationships/font" Target="fonts/MavenPro-regular.fntdata"/><Relationship Id="rId23" Type="http://schemas.openxmlformats.org/officeDocument/2006/relationships/slide" Target="slides/slide16.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Average-regular.fntdata"/><Relationship Id="rId25" Type="http://schemas.openxmlformats.org/officeDocument/2006/relationships/slide" Target="slides/slide18.xml"/><Relationship Id="rId47" Type="http://schemas.openxmlformats.org/officeDocument/2006/relationships/font" Target="fonts/MavenPro-bold.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4.xml"/><Relationship Id="rId33" Type="http://schemas.openxmlformats.org/officeDocument/2006/relationships/font" Target="fonts/Roboto-boldItalic.fntdata"/><Relationship Id="rId10" Type="http://schemas.openxmlformats.org/officeDocument/2006/relationships/slide" Target="slides/slide3.xml"/><Relationship Id="rId32" Type="http://schemas.openxmlformats.org/officeDocument/2006/relationships/font" Target="fonts/Roboto-italic.fntdata"/><Relationship Id="rId13" Type="http://schemas.openxmlformats.org/officeDocument/2006/relationships/slide" Target="slides/slide6.xml"/><Relationship Id="rId35" Type="http://schemas.openxmlformats.org/officeDocument/2006/relationships/font" Target="fonts/Nunito-bold.fntdata"/><Relationship Id="rId12" Type="http://schemas.openxmlformats.org/officeDocument/2006/relationships/slide" Target="slides/slide5.xml"/><Relationship Id="rId34" Type="http://schemas.openxmlformats.org/officeDocument/2006/relationships/font" Target="fonts/Nunito-regular.fntdata"/><Relationship Id="rId15" Type="http://schemas.openxmlformats.org/officeDocument/2006/relationships/slide" Target="slides/slide8.xml"/><Relationship Id="rId37" Type="http://schemas.openxmlformats.org/officeDocument/2006/relationships/font" Target="fonts/Nunito-boldItalic.fntdata"/><Relationship Id="rId14" Type="http://schemas.openxmlformats.org/officeDocument/2006/relationships/slide" Target="slides/slide7.xml"/><Relationship Id="rId36" Type="http://schemas.openxmlformats.org/officeDocument/2006/relationships/font" Target="fonts/Nunito-italic.fntdata"/><Relationship Id="rId17" Type="http://schemas.openxmlformats.org/officeDocument/2006/relationships/slide" Target="slides/slide10.xml"/><Relationship Id="rId39" Type="http://schemas.openxmlformats.org/officeDocument/2006/relationships/font" Target="fonts/Montserrat-bold.fntdata"/><Relationship Id="rId16" Type="http://schemas.openxmlformats.org/officeDocument/2006/relationships/slide" Target="slides/slide9.xml"/><Relationship Id="rId38" Type="http://schemas.openxmlformats.org/officeDocument/2006/relationships/font" Target="fonts/Montserra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28815b7c2f_3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28815b7c2f_3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28815b7c2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28815b7c2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28815b7c2f_3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28815b7c2f_3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28815b7c2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28815b7c2f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28815b7c2f_3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28815b7c2f_3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28815b7c2f_3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28815b7c2f_3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28815b7c2f_3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28815b7c2f_3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28815b7c2f_3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28815b7c2f_3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28815b7c2f_3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28815b7c2f_3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09a0a0f47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09a0a0f47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09a0a0f47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09a0a0f47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8815b7c2f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28815b7c2f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28815b7c2f_3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28815b7c2f_3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09a0a0f472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09a0a0f472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28815b7c2f_3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28815b7c2f_3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28815b7c2f_3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28815b7c2f_3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09a0a0f47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09a0a0f47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28815b7c2f_3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28815b7c2f_3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09a0a0f47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09a0a0f47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09a0a0f47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09a0a0f47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28815b7c2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28815b7c2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28815b7c2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28815b7c2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7" name="Shape 277"/>
        <p:cNvGrpSpPr/>
        <p:nvPr/>
      </p:nvGrpSpPr>
      <p:grpSpPr>
        <a:xfrm>
          <a:off x="0" y="0"/>
          <a:ext cx="0" cy="0"/>
          <a:chOff x="0" y="0"/>
          <a:chExt cx="0" cy="0"/>
        </a:xfrm>
      </p:grpSpPr>
      <p:pic>
        <p:nvPicPr>
          <p:cNvPr descr="offset_comp_406605.jpg" id="278" name="Google Shape;278;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279" name="Google Shape;279;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280" name="Google Shape;280;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1" name="Google Shape;281;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282" name="Google Shape;28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5" name="Shape 285"/>
        <p:cNvGrpSpPr/>
        <p:nvPr/>
      </p:nvGrpSpPr>
      <p:grpSpPr>
        <a:xfrm>
          <a:off x="0" y="0"/>
          <a:ext cx="0" cy="0"/>
          <a:chOff x="0" y="0"/>
          <a:chExt cx="0" cy="0"/>
        </a:xfrm>
      </p:grpSpPr>
      <p:grpSp>
        <p:nvGrpSpPr>
          <p:cNvPr id="286" name="Google Shape;286;p15"/>
          <p:cNvGrpSpPr/>
          <p:nvPr/>
        </p:nvGrpSpPr>
        <p:grpSpPr>
          <a:xfrm>
            <a:off x="4406400" y="0"/>
            <a:ext cx="4737600" cy="5143065"/>
            <a:chOff x="4406400" y="0"/>
            <a:chExt cx="4737600" cy="5143065"/>
          </a:xfrm>
        </p:grpSpPr>
        <p:sp>
          <p:nvSpPr>
            <p:cNvPr id="287" name="Google Shape;287;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6" name="Google Shape;30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11" name="Shape 311"/>
        <p:cNvGrpSpPr/>
        <p:nvPr/>
      </p:nvGrpSpPr>
      <p:grpSpPr>
        <a:xfrm>
          <a:off x="0" y="0"/>
          <a:ext cx="0" cy="0"/>
          <a:chOff x="0" y="0"/>
          <a:chExt cx="0" cy="0"/>
        </a:xfrm>
      </p:grpSpPr>
      <p:grpSp>
        <p:nvGrpSpPr>
          <p:cNvPr id="312" name="Google Shape;312;p16"/>
          <p:cNvGrpSpPr/>
          <p:nvPr/>
        </p:nvGrpSpPr>
        <p:grpSpPr>
          <a:xfrm>
            <a:off x="4406400" y="0"/>
            <a:ext cx="4737600" cy="5143065"/>
            <a:chOff x="4406400" y="0"/>
            <a:chExt cx="4737600" cy="5143065"/>
          </a:xfrm>
        </p:grpSpPr>
        <p:sp>
          <p:nvSpPr>
            <p:cNvPr id="313" name="Google Shape;313;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sp>
        <p:nvSpPr>
          <p:cNvPr id="334" name="Google Shape;334;p1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17"/>
          <p:cNvGrpSpPr/>
          <p:nvPr/>
        </p:nvGrpSpPr>
        <p:grpSpPr>
          <a:xfrm>
            <a:off x="0" y="381001"/>
            <a:ext cx="1037850" cy="1016287"/>
            <a:chOff x="0" y="381001"/>
            <a:chExt cx="1037850" cy="1016287"/>
          </a:xfrm>
        </p:grpSpPr>
        <p:sp>
          <p:nvSpPr>
            <p:cNvPr id="339" name="Google Shape;339;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2" name="Google Shape;342;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43" name="Google Shape;34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344" name="Shape 344"/>
        <p:cNvGrpSpPr/>
        <p:nvPr/>
      </p:nvGrpSpPr>
      <p:grpSpPr>
        <a:xfrm>
          <a:off x="0" y="0"/>
          <a:ext cx="0" cy="0"/>
          <a:chOff x="0" y="0"/>
          <a:chExt cx="0" cy="0"/>
        </a:xfrm>
      </p:grpSpPr>
      <p:sp>
        <p:nvSpPr>
          <p:cNvPr id="345" name="Google Shape;345;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46" name="Google Shape;346;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348" name="Google Shape;348;p1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a:off x="0" y="381001"/>
            <a:ext cx="1037850" cy="1016287"/>
            <a:chOff x="0" y="381001"/>
            <a:chExt cx="1037850" cy="1016287"/>
          </a:xfrm>
        </p:grpSpPr>
        <p:sp>
          <p:nvSpPr>
            <p:cNvPr id="353" name="Google Shape;35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56" name="Google Shape;35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57" name="Shape 357"/>
        <p:cNvGrpSpPr/>
        <p:nvPr/>
      </p:nvGrpSpPr>
      <p:grpSpPr>
        <a:xfrm>
          <a:off x="0" y="0"/>
          <a:ext cx="0" cy="0"/>
          <a:chOff x="0" y="0"/>
          <a:chExt cx="0" cy="0"/>
        </a:xfrm>
      </p:grpSpPr>
      <p:sp>
        <p:nvSpPr>
          <p:cNvPr id="358" name="Google Shape;358;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9" name="Google Shape;359;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9"/>
          <p:cNvGrpSpPr/>
          <p:nvPr/>
        </p:nvGrpSpPr>
        <p:grpSpPr>
          <a:xfrm>
            <a:off x="0" y="381001"/>
            <a:ext cx="1037850" cy="1016287"/>
            <a:chOff x="0" y="381001"/>
            <a:chExt cx="1037850" cy="1016287"/>
          </a:xfrm>
        </p:grpSpPr>
        <p:sp>
          <p:nvSpPr>
            <p:cNvPr id="365" name="Google Shape;365;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68" name="Google Shape;36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9" name="Google Shape;369;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0" name="Shape 370"/>
        <p:cNvGrpSpPr/>
        <p:nvPr/>
      </p:nvGrpSpPr>
      <p:grpSpPr>
        <a:xfrm>
          <a:off x="0" y="0"/>
          <a:ext cx="0" cy="0"/>
          <a:chOff x="0" y="0"/>
          <a:chExt cx="0" cy="0"/>
        </a:xfrm>
      </p:grpSpPr>
      <p:sp>
        <p:nvSpPr>
          <p:cNvPr id="371" name="Google Shape;371;p2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0"/>
          <p:cNvGrpSpPr/>
          <p:nvPr/>
        </p:nvGrpSpPr>
        <p:grpSpPr>
          <a:xfrm>
            <a:off x="0" y="381001"/>
            <a:ext cx="1037850" cy="1016287"/>
            <a:chOff x="0" y="381001"/>
            <a:chExt cx="1037850" cy="1016287"/>
          </a:xfrm>
        </p:grpSpPr>
        <p:sp>
          <p:nvSpPr>
            <p:cNvPr id="376" name="Google Shape;376;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9" name="Google Shape;379;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0" name="Google Shape;380;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1" name="Google Shape;38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2" name="Shape 382"/>
        <p:cNvGrpSpPr/>
        <p:nvPr/>
      </p:nvGrpSpPr>
      <p:grpSpPr>
        <a:xfrm>
          <a:off x="0" y="0"/>
          <a:ext cx="0" cy="0"/>
          <a:chOff x="0" y="0"/>
          <a:chExt cx="0" cy="0"/>
        </a:xfrm>
      </p:grpSpPr>
      <p:sp>
        <p:nvSpPr>
          <p:cNvPr id="383" name="Google Shape;383;p2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1"/>
          <p:cNvGrpSpPr/>
          <p:nvPr/>
        </p:nvGrpSpPr>
        <p:grpSpPr>
          <a:xfrm>
            <a:off x="0" y="381001"/>
            <a:ext cx="1037850" cy="1016287"/>
            <a:chOff x="0" y="381001"/>
            <a:chExt cx="1037850" cy="1016287"/>
          </a:xfrm>
        </p:grpSpPr>
        <p:sp>
          <p:nvSpPr>
            <p:cNvPr id="388" name="Google Shape;38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1" name="Google Shape;3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2" name="Shape 392"/>
        <p:cNvGrpSpPr/>
        <p:nvPr/>
      </p:nvGrpSpPr>
      <p:grpSpPr>
        <a:xfrm>
          <a:off x="0" y="0"/>
          <a:ext cx="0" cy="0"/>
          <a:chOff x="0" y="0"/>
          <a:chExt cx="0" cy="0"/>
        </a:xfrm>
      </p:grpSpPr>
      <p:sp>
        <p:nvSpPr>
          <p:cNvPr id="393" name="Google Shape;393;p2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2"/>
          <p:cNvGrpSpPr/>
          <p:nvPr/>
        </p:nvGrpSpPr>
        <p:grpSpPr>
          <a:xfrm>
            <a:off x="0" y="381001"/>
            <a:ext cx="1037850" cy="1016287"/>
            <a:chOff x="0" y="381001"/>
            <a:chExt cx="1037850" cy="1016287"/>
          </a:xfrm>
        </p:grpSpPr>
        <p:sp>
          <p:nvSpPr>
            <p:cNvPr id="398" name="Google Shape;398;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1" name="Google Shape;401;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02" name="Google Shape;40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3" name="Shape 403"/>
        <p:cNvGrpSpPr/>
        <p:nvPr/>
      </p:nvGrpSpPr>
      <p:grpSpPr>
        <a:xfrm>
          <a:off x="0" y="0"/>
          <a:ext cx="0" cy="0"/>
          <a:chOff x="0" y="0"/>
          <a:chExt cx="0" cy="0"/>
        </a:xfrm>
      </p:grpSpPr>
      <p:sp>
        <p:nvSpPr>
          <p:cNvPr id="404" name="Google Shape;404;p2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3"/>
          <p:cNvGrpSpPr/>
          <p:nvPr/>
        </p:nvGrpSpPr>
        <p:grpSpPr>
          <a:xfrm>
            <a:off x="4406400" y="0"/>
            <a:ext cx="4737600" cy="5143500"/>
            <a:chOff x="4406400" y="0"/>
            <a:chExt cx="4737600" cy="5143500"/>
          </a:xfrm>
        </p:grpSpPr>
        <p:sp>
          <p:nvSpPr>
            <p:cNvPr id="409" name="Google Shape;409;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8" name="Google Shape;42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9" name="Shape 429"/>
        <p:cNvGrpSpPr/>
        <p:nvPr/>
      </p:nvGrpSpPr>
      <p:grpSpPr>
        <a:xfrm>
          <a:off x="0" y="0"/>
          <a:ext cx="0" cy="0"/>
          <a:chOff x="0" y="0"/>
          <a:chExt cx="0" cy="0"/>
        </a:xfrm>
      </p:grpSpPr>
      <p:sp>
        <p:nvSpPr>
          <p:cNvPr id="430" name="Google Shape;430;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4"/>
          <p:cNvGrpSpPr/>
          <p:nvPr/>
        </p:nvGrpSpPr>
        <p:grpSpPr>
          <a:xfrm>
            <a:off x="0" y="381001"/>
            <a:ext cx="1037850" cy="1016287"/>
            <a:chOff x="0" y="381001"/>
            <a:chExt cx="1037850" cy="1016287"/>
          </a:xfrm>
        </p:grpSpPr>
        <p:sp>
          <p:nvSpPr>
            <p:cNvPr id="435" name="Google Shape;435;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8" name="Google Shape;438;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439" name="Google Shape;439;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40" name="Google Shape;44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1" name="Shape 441"/>
        <p:cNvGrpSpPr/>
        <p:nvPr/>
      </p:nvGrpSpPr>
      <p:grpSpPr>
        <a:xfrm>
          <a:off x="0" y="0"/>
          <a:ext cx="0" cy="0"/>
          <a:chOff x="0" y="0"/>
          <a:chExt cx="0" cy="0"/>
        </a:xfrm>
      </p:grpSpPr>
      <p:grpSp>
        <p:nvGrpSpPr>
          <p:cNvPr id="442" name="Google Shape;442;p25"/>
          <p:cNvGrpSpPr/>
          <p:nvPr/>
        </p:nvGrpSpPr>
        <p:grpSpPr>
          <a:xfrm>
            <a:off x="0" y="4128572"/>
            <a:ext cx="698925" cy="684657"/>
            <a:chOff x="0" y="3785672"/>
            <a:chExt cx="698925" cy="684657"/>
          </a:xfrm>
        </p:grpSpPr>
        <p:sp>
          <p:nvSpPr>
            <p:cNvPr id="443" name="Google Shape;443;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446" name="Google Shape;4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1" name="Shape 451"/>
        <p:cNvGrpSpPr/>
        <p:nvPr/>
      </p:nvGrpSpPr>
      <p:grpSpPr>
        <a:xfrm>
          <a:off x="0" y="0"/>
          <a:ext cx="0" cy="0"/>
          <a:chOff x="0" y="0"/>
          <a:chExt cx="0" cy="0"/>
        </a:xfrm>
      </p:grpSpPr>
      <p:grpSp>
        <p:nvGrpSpPr>
          <p:cNvPr id="452" name="Google Shape;452;p26"/>
          <p:cNvGrpSpPr/>
          <p:nvPr/>
        </p:nvGrpSpPr>
        <p:grpSpPr>
          <a:xfrm>
            <a:off x="4406400" y="0"/>
            <a:ext cx="4737600" cy="5143065"/>
            <a:chOff x="4406400" y="0"/>
            <a:chExt cx="4737600" cy="5143065"/>
          </a:xfrm>
        </p:grpSpPr>
        <p:sp>
          <p:nvSpPr>
            <p:cNvPr id="453" name="Google Shape;453;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472" name="Google Shape;472;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3" name="Google Shape;47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2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8" name="Shape 478"/>
        <p:cNvGrpSpPr/>
        <p:nvPr/>
      </p:nvGrpSpPr>
      <p:grpSpPr>
        <a:xfrm>
          <a:off x="0" y="0"/>
          <a:ext cx="0" cy="0"/>
          <a:chOff x="0" y="0"/>
          <a:chExt cx="0" cy="0"/>
        </a:xfrm>
      </p:grpSpPr>
      <p:sp>
        <p:nvSpPr>
          <p:cNvPr id="479" name="Google Shape;47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480" name="Shape 480"/>
        <p:cNvGrpSpPr/>
        <p:nvPr/>
      </p:nvGrpSpPr>
      <p:grpSpPr>
        <a:xfrm>
          <a:off x="0" y="0"/>
          <a:ext cx="0" cy="0"/>
          <a:chOff x="0" y="0"/>
          <a:chExt cx="0" cy="0"/>
        </a:xfrm>
      </p:grpSpPr>
      <p:pic>
        <p:nvPicPr>
          <p:cNvPr descr="offset_comp_343059.jpg" id="481" name="Google Shape;481;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482" name="Google Shape;48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3" name="Google Shape;483;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484" name="Google Shape;48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5" name="Google Shape;485;p28">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8"/>
          <p:cNvGrpSpPr/>
          <p:nvPr/>
        </p:nvGrpSpPr>
        <p:grpSpPr>
          <a:xfrm>
            <a:off x="0" y="381001"/>
            <a:ext cx="1037850" cy="1016287"/>
            <a:chOff x="0" y="381001"/>
            <a:chExt cx="1037850" cy="1016287"/>
          </a:xfrm>
        </p:grpSpPr>
        <p:sp>
          <p:nvSpPr>
            <p:cNvPr id="490" name="Google Shape;490;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76" name="Google Shape;2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hyperlink" Target="http://www.consortium.ri.cmu.edu/ckagree/" TargetMode="External"/><Relationship Id="rId4" Type="http://schemas.openxmlformats.org/officeDocument/2006/relationships/hyperlink" Target="http://www.socsci.ru.nl:8180/RaFD2/RaFD/" TargetMode="External"/><Relationship Id="rId5" Type="http://schemas.openxmlformats.org/officeDocument/2006/relationships/hyperlink" Target="http://www.whdeng.cn/RAF/model1.html/" TargetMode="External"/><Relationship Id="rId6" Type="http://schemas.openxmlformats.org/officeDocument/2006/relationships/hyperlink" Target="http://mmlab.ie.cuhk.edu.hk/projects/socialrelation/index.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9"/>
          <p:cNvSpPr txBox="1"/>
          <p:nvPr>
            <p:ph type="ctrTitle"/>
          </p:nvPr>
        </p:nvSpPr>
        <p:spPr>
          <a:xfrm>
            <a:off x="2442800" y="2571750"/>
            <a:ext cx="7253100" cy="166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FACIAL EXPRESSION RECOGNITION</a:t>
            </a:r>
            <a:endParaRPr sz="3900"/>
          </a:p>
        </p:txBody>
      </p:sp>
      <p:sp>
        <p:nvSpPr>
          <p:cNvPr id="497" name="Google Shape;497;p29"/>
          <p:cNvSpPr txBox="1"/>
          <p:nvPr>
            <p:ph idx="1" type="subTitle"/>
          </p:nvPr>
        </p:nvSpPr>
        <p:spPr>
          <a:xfrm>
            <a:off x="2989000" y="1075525"/>
            <a:ext cx="5368500" cy="117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Shri Ramdeobaba College of Engineering and Management, Nagpur</a:t>
            </a:r>
            <a:endParaRPr/>
          </a:p>
          <a:p>
            <a:pPr indent="0" lvl="0" marL="0" rtl="0" algn="ctr">
              <a:lnSpc>
                <a:spcPct val="100000"/>
              </a:lnSpc>
              <a:spcBef>
                <a:spcPts val="0"/>
              </a:spcBef>
              <a:spcAft>
                <a:spcPts val="0"/>
              </a:spcAft>
              <a:buNone/>
            </a:pPr>
            <a:r>
              <a:rPr lang="en"/>
              <a:t>Department of Computer Science and Engineering</a:t>
            </a:r>
            <a:endParaRPr/>
          </a:p>
          <a:p>
            <a:pPr indent="0" lvl="0" marL="0" rtl="0" algn="ctr">
              <a:lnSpc>
                <a:spcPct val="100000"/>
              </a:lnSpc>
              <a:spcBef>
                <a:spcPts val="0"/>
              </a:spcBef>
              <a:spcAft>
                <a:spcPts val="0"/>
              </a:spcAft>
              <a:buNone/>
            </a:pPr>
            <a:r>
              <a:rPr lang="en"/>
              <a:t>Session 2022-2023</a:t>
            </a:r>
            <a:endParaRPr/>
          </a:p>
          <a:p>
            <a:pPr indent="0" lvl="0" marL="0" rtl="0" algn="l">
              <a:lnSpc>
                <a:spcPct val="115000"/>
              </a:lnSpc>
              <a:spcBef>
                <a:spcPts val="0"/>
              </a:spcBef>
              <a:spcAft>
                <a:spcPts val="0"/>
              </a:spcAft>
              <a:buNone/>
            </a:pPr>
            <a:r>
              <a:t/>
            </a:r>
            <a:endParaRPr/>
          </a:p>
          <a:p>
            <a:pPr indent="0" lvl="0" marL="0" rtl="0" algn="ctr">
              <a:lnSpc>
                <a:spcPct val="115000"/>
              </a:lnSpc>
              <a:spcBef>
                <a:spcPts val="1600"/>
              </a:spcBef>
              <a:spcAft>
                <a:spcPts val="1600"/>
              </a:spcAft>
              <a:buNone/>
            </a:pPr>
            <a:r>
              <a:rPr lang="en"/>
              <a:t>A Seminar on:</a:t>
            </a:r>
            <a:endParaRPr/>
          </a:p>
        </p:txBody>
      </p:sp>
      <p:pic>
        <p:nvPicPr>
          <p:cNvPr id="498" name="Google Shape;498;p29"/>
          <p:cNvPicPr preferRelativeResize="0"/>
          <p:nvPr/>
        </p:nvPicPr>
        <p:blipFill>
          <a:blip r:embed="rId3">
            <a:alphaModFix/>
          </a:blip>
          <a:stretch>
            <a:fillRect/>
          </a:stretch>
        </p:blipFill>
        <p:spPr>
          <a:xfrm>
            <a:off x="4818344" y="265299"/>
            <a:ext cx="1709818" cy="587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38"/>
          <p:cNvPicPr preferRelativeResize="0"/>
          <p:nvPr/>
        </p:nvPicPr>
        <p:blipFill>
          <a:blip r:embed="rId3">
            <a:alphaModFix/>
          </a:blip>
          <a:stretch>
            <a:fillRect/>
          </a:stretch>
        </p:blipFill>
        <p:spPr>
          <a:xfrm>
            <a:off x="3318400" y="143925"/>
            <a:ext cx="5373824" cy="2251325"/>
          </a:xfrm>
          <a:prstGeom prst="rect">
            <a:avLst/>
          </a:prstGeom>
          <a:noFill/>
          <a:ln>
            <a:noFill/>
          </a:ln>
        </p:spPr>
      </p:pic>
      <p:pic>
        <p:nvPicPr>
          <p:cNvPr id="567" name="Google Shape;567;p38"/>
          <p:cNvPicPr preferRelativeResize="0"/>
          <p:nvPr/>
        </p:nvPicPr>
        <p:blipFill>
          <a:blip r:embed="rId4">
            <a:alphaModFix/>
          </a:blip>
          <a:stretch>
            <a:fillRect/>
          </a:stretch>
        </p:blipFill>
        <p:spPr>
          <a:xfrm>
            <a:off x="353325" y="2395251"/>
            <a:ext cx="3678826" cy="2664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9"/>
          <p:cNvSpPr txBox="1"/>
          <p:nvPr>
            <p:ph type="title"/>
          </p:nvPr>
        </p:nvSpPr>
        <p:spPr>
          <a:xfrm>
            <a:off x="1518450" y="1351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Datasets</a:t>
            </a:r>
            <a:endParaRPr/>
          </a:p>
        </p:txBody>
      </p:sp>
      <p:sp>
        <p:nvSpPr>
          <p:cNvPr id="573" name="Google Shape;573;p39"/>
          <p:cNvSpPr txBox="1"/>
          <p:nvPr/>
        </p:nvSpPr>
        <p:spPr>
          <a:xfrm>
            <a:off x="5178887" y="4124140"/>
            <a:ext cx="1061400" cy="43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574" name="Google Shape;574;p39"/>
          <p:cNvSpPr txBox="1"/>
          <p:nvPr/>
        </p:nvSpPr>
        <p:spPr>
          <a:xfrm>
            <a:off x="669785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575" name="Google Shape;575;p39"/>
          <p:cNvSpPr txBox="1"/>
          <p:nvPr/>
        </p:nvSpPr>
        <p:spPr>
          <a:xfrm>
            <a:off x="3584142" y="37786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graphicFrame>
        <p:nvGraphicFramePr>
          <p:cNvPr id="576" name="Google Shape;576;p39"/>
          <p:cNvGraphicFramePr/>
          <p:nvPr/>
        </p:nvGraphicFramePr>
        <p:xfrm>
          <a:off x="1460650" y="733685"/>
          <a:ext cx="3000000" cy="3000000"/>
        </p:xfrm>
        <a:graphic>
          <a:graphicData uri="http://schemas.openxmlformats.org/drawingml/2006/table">
            <a:tbl>
              <a:tblPr>
                <a:noFill/>
                <a:tableStyleId>{D445A6DD-BE8A-4B05-BE0E-1251044827BE}</a:tableStyleId>
              </a:tblPr>
              <a:tblGrid>
                <a:gridCol w="1289375"/>
                <a:gridCol w="2658925"/>
                <a:gridCol w="1522950"/>
                <a:gridCol w="1522950"/>
              </a:tblGrid>
              <a:tr h="459000">
                <a:tc>
                  <a:txBody>
                    <a:bodyPr/>
                    <a:lstStyle/>
                    <a:p>
                      <a:pPr indent="0" lvl="0" marL="0" rtl="0" algn="ctr">
                        <a:spcBef>
                          <a:spcPts val="0"/>
                        </a:spcBef>
                        <a:spcAft>
                          <a:spcPts val="0"/>
                        </a:spcAft>
                        <a:buNone/>
                      </a:pPr>
                      <a:r>
                        <a:rPr b="1" lang="en">
                          <a:solidFill>
                            <a:schemeClr val="lt1"/>
                          </a:solidFill>
                        </a:rPr>
                        <a:t>Database</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rPr>
                        <a:t>Facial Expressions</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rPr>
                        <a:t>Sample Details</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b="1" lang="en">
                          <a:solidFill>
                            <a:schemeClr val="lt1"/>
                          </a:solidFill>
                        </a:rPr>
                        <a:t>Type</a:t>
                      </a:r>
                      <a:endParaRPr b="1">
                        <a:solidFill>
                          <a:schemeClr val="lt1"/>
                        </a:solidFill>
                      </a:endParaRPr>
                    </a:p>
                  </a:txBody>
                  <a:tcPr marT="91425" marB="91425" marR="91425" marL="91425"/>
                </a:tc>
              </a:tr>
              <a:tr h="798175">
                <a:tc>
                  <a:txBody>
                    <a:bodyPr/>
                    <a:lstStyle/>
                    <a:p>
                      <a:pPr indent="0" lvl="0" marL="0" rtl="0" algn="ctr">
                        <a:spcBef>
                          <a:spcPts val="0"/>
                        </a:spcBef>
                        <a:spcAft>
                          <a:spcPts val="0"/>
                        </a:spcAft>
                        <a:buNone/>
                      </a:pPr>
                      <a:r>
                        <a:rPr lang="en">
                          <a:solidFill>
                            <a:schemeClr val="lt1"/>
                          </a:solidFill>
                        </a:rPr>
                        <a:t> FER-2013 </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Neutral, Sadness, Surprise, Happiness, Fear, Anger, Contempt, and Disgust</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35887 Static Images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Spontaneous</a:t>
                      </a:r>
                      <a:endParaRPr>
                        <a:solidFill>
                          <a:schemeClr val="lt1"/>
                        </a:solidFill>
                      </a:endParaRPr>
                    </a:p>
                  </a:txBody>
                  <a:tcPr marT="91425" marB="91425" marR="91425" marL="91425"/>
                </a:tc>
              </a:tr>
              <a:tr h="788825">
                <a:tc>
                  <a:txBody>
                    <a:bodyPr/>
                    <a:lstStyle/>
                    <a:p>
                      <a:pPr indent="0" lvl="0" marL="0" rtl="0" algn="l">
                        <a:spcBef>
                          <a:spcPts val="0"/>
                        </a:spcBef>
                        <a:spcAft>
                          <a:spcPts val="0"/>
                        </a:spcAft>
                        <a:buNone/>
                      </a:pPr>
                      <a:r>
                        <a:rPr lang="en">
                          <a:solidFill>
                            <a:schemeClr val="lt1"/>
                          </a:solidFill>
                        </a:rPr>
                        <a:t>     RAF-DB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Angry, Disgust, Fear, Joy, Neutral, Sad, and Surprise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29672 facial image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Posed</a:t>
                      </a:r>
                      <a:endParaRPr>
                        <a:solidFill>
                          <a:schemeClr val="lt1"/>
                        </a:solidFill>
                      </a:endParaRPr>
                    </a:p>
                  </a:txBody>
                  <a:tcPr marT="91425" marB="91425" marR="91425" marL="91425"/>
                </a:tc>
              </a:tr>
              <a:tr h="798175">
                <a:tc>
                  <a:txBody>
                    <a:bodyPr/>
                    <a:lstStyle/>
                    <a:p>
                      <a:pPr indent="0" lvl="0" marL="0" rtl="0" algn="ctr">
                        <a:spcBef>
                          <a:spcPts val="0"/>
                        </a:spcBef>
                        <a:spcAft>
                          <a:spcPts val="0"/>
                        </a:spcAft>
                        <a:buNone/>
                      </a:pPr>
                      <a:r>
                        <a:rPr lang="en">
                          <a:solidFill>
                            <a:schemeClr val="lt1"/>
                          </a:solidFill>
                        </a:rPr>
                        <a:t>EXP-W</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Neutral, Sadness, Surprise, Happiness,Fear, Anger, And Disgust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91,793 Static Images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Posed</a:t>
                      </a:r>
                      <a:endParaRPr>
                        <a:solidFill>
                          <a:schemeClr val="lt1"/>
                        </a:solidFill>
                      </a:endParaRPr>
                    </a:p>
                  </a:txBody>
                  <a:tcPr marT="91425" marB="91425" marR="91425" marL="91425"/>
                </a:tc>
              </a:tr>
              <a:tr h="1180300">
                <a:tc>
                  <a:txBody>
                    <a:bodyPr/>
                    <a:lstStyle/>
                    <a:p>
                      <a:pPr indent="0" lvl="0" marL="0" rtl="0" algn="ctr">
                        <a:spcBef>
                          <a:spcPts val="0"/>
                        </a:spcBef>
                        <a:spcAft>
                          <a:spcPts val="0"/>
                        </a:spcAft>
                        <a:buNone/>
                      </a:pPr>
                      <a:r>
                        <a:rPr lang="en">
                          <a:solidFill>
                            <a:schemeClr val="lt1"/>
                          </a:solidFill>
                        </a:rPr>
                        <a:t>MMI</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Happiness, Surprise, Fear, Sadness, Anger, Disgust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rgbClr val="E7E7E7"/>
                          </a:solidFill>
                        </a:rPr>
                        <a:t>2900 videos and high-resolution still images of 75 subjects </a:t>
                      </a:r>
                      <a:endParaRPr>
                        <a:solidFill>
                          <a:srgbClr val="E7E7E7"/>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Posed</a:t>
                      </a:r>
                      <a:endParaRPr>
                        <a:solidFill>
                          <a:schemeClr val="lt1"/>
                        </a:solidFill>
                      </a:endParaRPr>
                    </a:p>
                  </a:txBody>
                  <a:tcPr marT="91425" marB="91425" marR="91425" marL="91425"/>
                </a:tc>
              </a:tr>
            </a:tbl>
          </a:graphicData>
        </a:graphic>
      </p:graphicFrame>
      <p:sp>
        <p:nvSpPr>
          <p:cNvPr id="577" name="Google Shape;577;p39"/>
          <p:cNvSpPr txBox="1"/>
          <p:nvPr/>
        </p:nvSpPr>
        <p:spPr>
          <a:xfrm>
            <a:off x="-973100" y="214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78" name="Google Shape;578;p39"/>
          <p:cNvPicPr preferRelativeResize="0"/>
          <p:nvPr/>
        </p:nvPicPr>
        <p:blipFill>
          <a:blip r:embed="rId3">
            <a:alphaModFix/>
          </a:blip>
          <a:stretch>
            <a:fillRect/>
          </a:stretch>
        </p:blipFill>
        <p:spPr>
          <a:xfrm>
            <a:off x="8308425" y="77450"/>
            <a:ext cx="713950" cy="71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0"/>
          <p:cNvSpPr txBox="1"/>
          <p:nvPr>
            <p:ph type="title"/>
          </p:nvPr>
        </p:nvSpPr>
        <p:spPr>
          <a:xfrm>
            <a:off x="-5745000" y="204955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584" name="Google Shape;584;p40"/>
          <p:cNvSpPr txBox="1"/>
          <p:nvPr/>
        </p:nvSpPr>
        <p:spPr>
          <a:xfrm>
            <a:off x="5178887" y="4124140"/>
            <a:ext cx="1061400" cy="43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585" name="Google Shape;585;p40"/>
          <p:cNvSpPr txBox="1"/>
          <p:nvPr/>
        </p:nvSpPr>
        <p:spPr>
          <a:xfrm>
            <a:off x="669785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586" name="Google Shape;586;p40"/>
          <p:cNvSpPr txBox="1"/>
          <p:nvPr/>
        </p:nvSpPr>
        <p:spPr>
          <a:xfrm>
            <a:off x="3584142" y="37786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graphicFrame>
        <p:nvGraphicFramePr>
          <p:cNvPr id="587" name="Google Shape;587;p40"/>
          <p:cNvGraphicFramePr/>
          <p:nvPr/>
        </p:nvGraphicFramePr>
        <p:xfrm>
          <a:off x="1257575" y="497810"/>
          <a:ext cx="3000000" cy="3000000"/>
        </p:xfrm>
        <a:graphic>
          <a:graphicData uri="http://schemas.openxmlformats.org/drawingml/2006/table">
            <a:tbl>
              <a:tblPr>
                <a:noFill/>
                <a:tableStyleId>{D445A6DD-BE8A-4B05-BE0E-1251044827BE}</a:tableStyleId>
              </a:tblPr>
              <a:tblGrid>
                <a:gridCol w="1289375"/>
                <a:gridCol w="2658925"/>
                <a:gridCol w="1522950"/>
                <a:gridCol w="1522950"/>
              </a:tblGrid>
              <a:tr h="444050">
                <a:tc>
                  <a:txBody>
                    <a:bodyPr/>
                    <a:lstStyle/>
                    <a:p>
                      <a:pPr indent="0" lvl="0" marL="0" rtl="0" algn="ctr">
                        <a:spcBef>
                          <a:spcPts val="0"/>
                        </a:spcBef>
                        <a:spcAft>
                          <a:spcPts val="0"/>
                        </a:spcAft>
                        <a:buNone/>
                      </a:pPr>
                      <a:r>
                        <a:rPr b="1" lang="en">
                          <a:solidFill>
                            <a:schemeClr val="lt1"/>
                          </a:solidFill>
                        </a:rPr>
                        <a:t>Database</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rPr>
                        <a:t>Facial Expressions</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tcPr>
                </a:tc>
                <a:tc>
                  <a:txBody>
                    <a:bodyPr/>
                    <a:lstStyle/>
                    <a:p>
                      <a:pPr indent="0" lvl="0" marL="0" rtl="0" algn="ctr">
                        <a:spcBef>
                          <a:spcPts val="0"/>
                        </a:spcBef>
                        <a:spcAft>
                          <a:spcPts val="0"/>
                        </a:spcAft>
                        <a:buNone/>
                      </a:pPr>
                      <a:r>
                        <a:rPr b="1" lang="en">
                          <a:solidFill>
                            <a:schemeClr val="lt1"/>
                          </a:solidFill>
                        </a:rPr>
                        <a:t>Sample Details</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b="1" lang="en">
                          <a:solidFill>
                            <a:schemeClr val="lt1"/>
                          </a:solidFill>
                        </a:rPr>
                        <a:t>Type</a:t>
                      </a:r>
                      <a:endParaRPr b="1">
                        <a:solidFill>
                          <a:schemeClr val="lt1"/>
                        </a:solidFill>
                      </a:endParaRPr>
                    </a:p>
                  </a:txBody>
                  <a:tcPr marT="91425" marB="91425" marR="91425" marL="91425"/>
                </a:tc>
              </a:tr>
              <a:tr h="1002550">
                <a:tc>
                  <a:txBody>
                    <a:bodyPr/>
                    <a:lstStyle/>
                    <a:p>
                      <a:pPr indent="0" lvl="0" marL="0" rtl="0" algn="ctr">
                        <a:spcBef>
                          <a:spcPts val="0"/>
                        </a:spcBef>
                        <a:spcAft>
                          <a:spcPts val="0"/>
                        </a:spcAft>
                        <a:buNone/>
                      </a:pPr>
                      <a:r>
                        <a:rPr lang="en">
                          <a:solidFill>
                            <a:schemeClr val="lt1"/>
                          </a:solidFill>
                        </a:rPr>
                        <a:t>NVIE [57]</a:t>
                      </a:r>
                      <a:r>
                        <a:rPr lang="en">
                          <a:solidFill>
                            <a:schemeClr val="lt1"/>
                          </a:solidFill>
                        </a:rPr>
                        <a:t>  </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lt1"/>
                          </a:solidFill>
                        </a:rPr>
                        <a:t>happiness, disgust, fear, surprise, sadness, and anger; arousal and valence on a three-point scale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Images of 105, 111, and 112 subjects under right illumination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Spontaneous</a:t>
                      </a:r>
                      <a:endParaRPr>
                        <a:solidFill>
                          <a:schemeClr val="lt1"/>
                        </a:solidFill>
                      </a:endParaRPr>
                    </a:p>
                    <a:p>
                      <a:pPr indent="0" lvl="0" marL="0" rtl="0" algn="l">
                        <a:spcBef>
                          <a:spcPts val="0"/>
                        </a:spcBef>
                        <a:spcAft>
                          <a:spcPts val="0"/>
                        </a:spcAft>
                        <a:buNone/>
                      </a:pPr>
                      <a:r>
                        <a:rPr lang="en">
                          <a:solidFill>
                            <a:schemeClr val="lt1"/>
                          </a:solidFill>
                        </a:rPr>
                        <a:t>And Posed</a:t>
                      </a:r>
                      <a:endParaRPr>
                        <a:solidFill>
                          <a:schemeClr val="lt1"/>
                        </a:solidFill>
                      </a:endParaRPr>
                    </a:p>
                  </a:txBody>
                  <a:tcPr marT="91425" marB="91425" marR="91425" marL="91425"/>
                </a:tc>
              </a:tr>
              <a:tr h="763125">
                <a:tc>
                  <a:txBody>
                    <a:bodyPr/>
                    <a:lstStyle/>
                    <a:p>
                      <a:pPr indent="0" lvl="0" marL="0" rtl="0" algn="ctr">
                        <a:spcBef>
                          <a:spcPts val="0"/>
                        </a:spcBef>
                        <a:spcAft>
                          <a:spcPts val="0"/>
                        </a:spcAft>
                        <a:buNone/>
                      </a:pPr>
                      <a:r>
                        <a:rPr lang="en">
                          <a:solidFill>
                            <a:schemeClr val="lt1"/>
                          </a:solidFill>
                        </a:rPr>
                        <a:t>      </a:t>
                      </a:r>
                      <a:r>
                        <a:rPr lang="en">
                          <a:solidFill>
                            <a:schemeClr val="lt1"/>
                          </a:solidFill>
                        </a:rPr>
                        <a:t>Bosphorus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happiness, surprise, fear, sadness, anger, disgust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4652 3D images of 105 subjects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Posed</a:t>
                      </a:r>
                      <a:endParaRPr>
                        <a:solidFill>
                          <a:schemeClr val="lt1"/>
                        </a:solidFill>
                      </a:endParaRPr>
                    </a:p>
                  </a:txBody>
                  <a:tcPr marT="91425" marB="91425" marR="91425" marL="91425"/>
                </a:tc>
              </a:tr>
              <a:tr h="796125">
                <a:tc>
                  <a:txBody>
                    <a:bodyPr/>
                    <a:lstStyle/>
                    <a:p>
                      <a:pPr indent="0" lvl="0" marL="0" rtl="0" algn="ctr">
                        <a:spcBef>
                          <a:spcPts val="0"/>
                        </a:spcBef>
                        <a:spcAft>
                          <a:spcPts val="0"/>
                        </a:spcAft>
                        <a:buNone/>
                      </a:pPr>
                      <a:r>
                        <a:rPr lang="en">
                          <a:solidFill>
                            <a:schemeClr val="lt1"/>
                          </a:solidFill>
                        </a:rPr>
                        <a:t>SEMAINE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Five affective dimensions and 27 associated categories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150 participants, for a total of 959 conversations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Sponteneous</a:t>
                      </a:r>
                      <a:endParaRPr>
                        <a:solidFill>
                          <a:schemeClr val="lt1"/>
                        </a:solidFill>
                      </a:endParaRPr>
                    </a:p>
                  </a:txBody>
                  <a:tcPr marT="91425" marB="91425" marR="91425" marL="91425"/>
                </a:tc>
              </a:tr>
              <a:tr h="1208950">
                <a:tc>
                  <a:txBody>
                    <a:bodyPr/>
                    <a:lstStyle/>
                    <a:p>
                      <a:pPr indent="0" lvl="0" marL="0" rtl="0" algn="ctr">
                        <a:spcBef>
                          <a:spcPts val="0"/>
                        </a:spcBef>
                        <a:spcAft>
                          <a:spcPts val="0"/>
                        </a:spcAft>
                        <a:buNone/>
                      </a:pPr>
                      <a:r>
                        <a:rPr lang="en">
                          <a:solidFill>
                            <a:schemeClr val="lt1"/>
                          </a:solidFill>
                        </a:rPr>
                        <a:t>AFEW/SF EW</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anger, disgust, fear, happy, sadness, surprise, and neutral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rgbClr val="E7E7E7"/>
                          </a:solidFill>
                        </a:rPr>
                        <a:t>SFEW was extracted from AFEW, 957 video clips and 700 images</a:t>
                      </a:r>
                      <a:endParaRPr>
                        <a:solidFill>
                          <a:srgbClr val="E7E7E7"/>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Sponteneous</a:t>
                      </a:r>
                      <a:endParaRPr>
                        <a:solidFill>
                          <a:schemeClr val="lt1"/>
                        </a:solidFill>
                      </a:endParaRPr>
                    </a:p>
                  </a:txBody>
                  <a:tcPr marT="91425" marB="91425" marR="91425" marL="91425"/>
                </a:tc>
              </a:tr>
            </a:tbl>
          </a:graphicData>
        </a:graphic>
      </p:graphicFrame>
      <p:sp>
        <p:nvSpPr>
          <p:cNvPr id="588" name="Google Shape;588;p40"/>
          <p:cNvSpPr txBox="1"/>
          <p:nvPr/>
        </p:nvSpPr>
        <p:spPr>
          <a:xfrm>
            <a:off x="-973100" y="214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89" name="Google Shape;589;p40"/>
          <p:cNvPicPr preferRelativeResize="0"/>
          <p:nvPr/>
        </p:nvPicPr>
        <p:blipFill>
          <a:blip r:embed="rId3">
            <a:alphaModFix/>
          </a:blip>
          <a:stretch>
            <a:fillRect/>
          </a:stretch>
        </p:blipFill>
        <p:spPr>
          <a:xfrm>
            <a:off x="8308425" y="77450"/>
            <a:ext cx="713950" cy="713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1"/>
          <p:cNvSpPr txBox="1"/>
          <p:nvPr>
            <p:ph type="title"/>
          </p:nvPr>
        </p:nvSpPr>
        <p:spPr>
          <a:xfrm>
            <a:off x="1297500" y="63280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Tech Stack</a:t>
            </a:r>
            <a:endParaRPr/>
          </a:p>
        </p:txBody>
      </p:sp>
      <p:sp>
        <p:nvSpPr>
          <p:cNvPr id="595" name="Google Shape;595;p41"/>
          <p:cNvSpPr txBox="1"/>
          <p:nvPr>
            <p:ph idx="1" type="body"/>
          </p:nvPr>
        </p:nvSpPr>
        <p:spPr>
          <a:xfrm>
            <a:off x="1297500" y="1567550"/>
            <a:ext cx="5609700" cy="1643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Python</a:t>
            </a:r>
            <a:endParaRPr sz="1500"/>
          </a:p>
          <a:p>
            <a:pPr indent="-323850" lvl="0" marL="457200" rtl="0" algn="l">
              <a:lnSpc>
                <a:spcPct val="150000"/>
              </a:lnSpc>
              <a:spcBef>
                <a:spcPts val="0"/>
              </a:spcBef>
              <a:spcAft>
                <a:spcPts val="0"/>
              </a:spcAft>
              <a:buSzPts val="1500"/>
              <a:buChar char="●"/>
            </a:pPr>
            <a:r>
              <a:rPr lang="en" sz="1500"/>
              <a:t>TensorFlow</a:t>
            </a:r>
            <a:endParaRPr sz="1500"/>
          </a:p>
          <a:p>
            <a:pPr indent="-323850" lvl="0" marL="457200" rtl="0" algn="l">
              <a:lnSpc>
                <a:spcPct val="150000"/>
              </a:lnSpc>
              <a:spcBef>
                <a:spcPts val="0"/>
              </a:spcBef>
              <a:spcAft>
                <a:spcPts val="0"/>
              </a:spcAft>
              <a:buSzPts val="1500"/>
              <a:buChar char="●"/>
            </a:pPr>
            <a:r>
              <a:rPr lang="en" sz="1500"/>
              <a:t>Keras</a:t>
            </a:r>
            <a:endParaRPr sz="1500"/>
          </a:p>
          <a:p>
            <a:pPr indent="-323850" lvl="0" marL="457200" rtl="0" algn="l">
              <a:lnSpc>
                <a:spcPct val="150000"/>
              </a:lnSpc>
              <a:spcBef>
                <a:spcPts val="0"/>
              </a:spcBef>
              <a:spcAft>
                <a:spcPts val="0"/>
              </a:spcAft>
              <a:buSzPts val="1500"/>
              <a:buChar char="●"/>
            </a:pPr>
            <a:r>
              <a:rPr lang="en" sz="1500"/>
              <a:t>NumPy</a:t>
            </a:r>
            <a:endParaRPr sz="1500"/>
          </a:p>
          <a:p>
            <a:pPr indent="-323850" lvl="0" marL="457200" rtl="0" algn="l">
              <a:lnSpc>
                <a:spcPct val="150000"/>
              </a:lnSpc>
              <a:spcBef>
                <a:spcPts val="0"/>
              </a:spcBef>
              <a:spcAft>
                <a:spcPts val="0"/>
              </a:spcAft>
              <a:buSzPts val="1500"/>
              <a:buChar char="●"/>
            </a:pPr>
            <a:r>
              <a:rPr lang="en" sz="1500"/>
              <a:t>OpenCV</a:t>
            </a:r>
            <a:endParaRPr sz="1500"/>
          </a:p>
          <a:p>
            <a:pPr indent="-323850" lvl="0" marL="457200" rtl="0" algn="l">
              <a:lnSpc>
                <a:spcPct val="150000"/>
              </a:lnSpc>
              <a:spcBef>
                <a:spcPts val="0"/>
              </a:spcBef>
              <a:spcAft>
                <a:spcPts val="0"/>
              </a:spcAft>
              <a:buSzPts val="1500"/>
              <a:buChar char="●"/>
            </a:pPr>
            <a:r>
              <a:rPr lang="en" sz="1500"/>
              <a:t>Matplotlib</a:t>
            </a:r>
            <a:endParaRPr sz="1500"/>
          </a:p>
          <a:p>
            <a:pPr indent="0" lvl="0" marL="0" rtl="0" algn="l">
              <a:spcBef>
                <a:spcPts val="1600"/>
              </a:spcBef>
              <a:spcAft>
                <a:spcPts val="1600"/>
              </a:spcAft>
              <a:buNone/>
            </a:pPr>
            <a:r>
              <a:t/>
            </a:r>
            <a:endParaRPr/>
          </a:p>
        </p:txBody>
      </p:sp>
      <p:pic>
        <p:nvPicPr>
          <p:cNvPr id="596" name="Google Shape;596;p41"/>
          <p:cNvPicPr preferRelativeResize="0"/>
          <p:nvPr/>
        </p:nvPicPr>
        <p:blipFill>
          <a:blip r:embed="rId3">
            <a:alphaModFix/>
          </a:blip>
          <a:stretch>
            <a:fillRect/>
          </a:stretch>
        </p:blipFill>
        <p:spPr>
          <a:xfrm>
            <a:off x="7574525" y="1926076"/>
            <a:ext cx="1041924" cy="1114875"/>
          </a:xfrm>
          <a:prstGeom prst="rect">
            <a:avLst/>
          </a:prstGeom>
          <a:noFill/>
          <a:ln>
            <a:noFill/>
          </a:ln>
        </p:spPr>
      </p:pic>
      <p:pic>
        <p:nvPicPr>
          <p:cNvPr id="597" name="Google Shape;597;p41"/>
          <p:cNvPicPr preferRelativeResize="0"/>
          <p:nvPr/>
        </p:nvPicPr>
        <p:blipFill>
          <a:blip r:embed="rId4">
            <a:alphaModFix/>
          </a:blip>
          <a:stretch>
            <a:fillRect/>
          </a:stretch>
        </p:blipFill>
        <p:spPr>
          <a:xfrm>
            <a:off x="5074225" y="520125"/>
            <a:ext cx="1548525" cy="1548525"/>
          </a:xfrm>
          <a:prstGeom prst="rect">
            <a:avLst/>
          </a:prstGeom>
          <a:noFill/>
          <a:ln>
            <a:noFill/>
          </a:ln>
        </p:spPr>
      </p:pic>
      <p:pic>
        <p:nvPicPr>
          <p:cNvPr id="598" name="Google Shape;598;p41"/>
          <p:cNvPicPr preferRelativeResize="0"/>
          <p:nvPr/>
        </p:nvPicPr>
        <p:blipFill>
          <a:blip r:embed="rId5">
            <a:alphaModFix/>
          </a:blip>
          <a:stretch>
            <a:fillRect/>
          </a:stretch>
        </p:blipFill>
        <p:spPr>
          <a:xfrm>
            <a:off x="3634275" y="2150800"/>
            <a:ext cx="2249300" cy="2249300"/>
          </a:xfrm>
          <a:prstGeom prst="rect">
            <a:avLst/>
          </a:prstGeom>
          <a:noFill/>
          <a:ln>
            <a:noFill/>
          </a:ln>
        </p:spPr>
      </p:pic>
      <p:pic>
        <p:nvPicPr>
          <p:cNvPr id="599" name="Google Shape;599;p41"/>
          <p:cNvPicPr preferRelativeResize="0"/>
          <p:nvPr/>
        </p:nvPicPr>
        <p:blipFill>
          <a:blip r:embed="rId6">
            <a:alphaModFix/>
          </a:blip>
          <a:stretch>
            <a:fillRect/>
          </a:stretch>
        </p:blipFill>
        <p:spPr>
          <a:xfrm>
            <a:off x="6088974" y="3424621"/>
            <a:ext cx="1548524" cy="14389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2"/>
          <p:cNvSpPr txBox="1"/>
          <p:nvPr/>
        </p:nvSpPr>
        <p:spPr>
          <a:xfrm>
            <a:off x="874075" y="259075"/>
            <a:ext cx="256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lt1"/>
                </a:solidFill>
                <a:highlight>
                  <a:schemeClr val="dk1"/>
                </a:highlight>
                <a:latin typeface="Lato"/>
                <a:ea typeface="Lato"/>
                <a:cs typeface="Lato"/>
                <a:sym typeface="Lato"/>
              </a:rPr>
              <a:t>Methodology</a:t>
            </a:r>
            <a:endParaRPr b="1" sz="2000" u="sng">
              <a:solidFill>
                <a:schemeClr val="lt1"/>
              </a:solidFill>
              <a:highlight>
                <a:schemeClr val="dk1"/>
              </a:highlight>
              <a:latin typeface="Lato"/>
              <a:ea typeface="Lato"/>
              <a:cs typeface="Lato"/>
              <a:sym typeface="Lato"/>
            </a:endParaRPr>
          </a:p>
        </p:txBody>
      </p:sp>
      <p:sp>
        <p:nvSpPr>
          <p:cNvPr id="605" name="Google Shape;605;p42"/>
          <p:cNvSpPr/>
          <p:nvPr/>
        </p:nvSpPr>
        <p:spPr>
          <a:xfrm>
            <a:off x="4114000" y="1630075"/>
            <a:ext cx="1581600" cy="303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Pre-process dataset</a:t>
            </a:r>
            <a:endParaRPr b="1" sz="1100"/>
          </a:p>
        </p:txBody>
      </p:sp>
      <p:sp>
        <p:nvSpPr>
          <p:cNvPr id="606" name="Google Shape;606;p42"/>
          <p:cNvSpPr/>
          <p:nvPr/>
        </p:nvSpPr>
        <p:spPr>
          <a:xfrm>
            <a:off x="4142950" y="2315574"/>
            <a:ext cx="1523700" cy="303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     </a:t>
            </a:r>
            <a:r>
              <a:rPr b="1" lang="en" sz="1100"/>
              <a:t>Train Model</a:t>
            </a:r>
            <a:endParaRPr b="1" sz="1100"/>
          </a:p>
        </p:txBody>
      </p:sp>
      <p:sp>
        <p:nvSpPr>
          <p:cNvPr id="607" name="Google Shape;607;p42"/>
          <p:cNvSpPr/>
          <p:nvPr/>
        </p:nvSpPr>
        <p:spPr>
          <a:xfrm>
            <a:off x="4142950" y="944573"/>
            <a:ext cx="1523700" cy="303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   </a:t>
            </a:r>
            <a:r>
              <a:rPr b="1" lang="en" sz="1100"/>
              <a:t>Collect Dataset</a:t>
            </a:r>
            <a:endParaRPr b="1" sz="1100"/>
          </a:p>
        </p:txBody>
      </p:sp>
      <p:sp>
        <p:nvSpPr>
          <p:cNvPr id="608" name="Google Shape;608;p42"/>
          <p:cNvSpPr/>
          <p:nvPr/>
        </p:nvSpPr>
        <p:spPr>
          <a:xfrm>
            <a:off x="4142950" y="259075"/>
            <a:ext cx="1523700" cy="303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  </a:t>
            </a:r>
            <a:r>
              <a:rPr b="1" lang="en" sz="1100"/>
              <a:t>Literature Review</a:t>
            </a:r>
            <a:endParaRPr b="1" sz="1100"/>
          </a:p>
        </p:txBody>
      </p:sp>
      <p:sp>
        <p:nvSpPr>
          <p:cNvPr id="609" name="Google Shape;609;p42"/>
          <p:cNvSpPr/>
          <p:nvPr/>
        </p:nvSpPr>
        <p:spPr>
          <a:xfrm>
            <a:off x="4142950" y="3001063"/>
            <a:ext cx="1523700" cy="303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Optimize Algorithm</a:t>
            </a:r>
            <a:endParaRPr b="1" sz="1100"/>
          </a:p>
        </p:txBody>
      </p:sp>
      <p:sp>
        <p:nvSpPr>
          <p:cNvPr id="610" name="Google Shape;610;p42"/>
          <p:cNvSpPr/>
          <p:nvPr/>
        </p:nvSpPr>
        <p:spPr>
          <a:xfrm>
            <a:off x="4142950" y="3686575"/>
            <a:ext cx="1523700" cy="303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   </a:t>
            </a:r>
            <a:r>
              <a:rPr b="1" lang="en" sz="1100"/>
              <a:t>Implementation</a:t>
            </a:r>
            <a:endParaRPr b="1" sz="1100"/>
          </a:p>
        </p:txBody>
      </p:sp>
      <p:sp>
        <p:nvSpPr>
          <p:cNvPr id="611" name="Google Shape;611;p42"/>
          <p:cNvSpPr/>
          <p:nvPr/>
        </p:nvSpPr>
        <p:spPr>
          <a:xfrm>
            <a:off x="4142950" y="4372075"/>
            <a:ext cx="1523700" cy="3039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    </a:t>
            </a:r>
            <a:r>
              <a:rPr b="1" lang="en" sz="1100"/>
              <a:t>Deploy Model</a:t>
            </a:r>
            <a:endParaRPr b="1" sz="1100"/>
          </a:p>
        </p:txBody>
      </p:sp>
      <p:cxnSp>
        <p:nvCxnSpPr>
          <p:cNvPr id="612" name="Google Shape;612;p42"/>
          <p:cNvCxnSpPr>
            <a:stCxn id="608" idx="1"/>
            <a:endCxn id="607" idx="3"/>
          </p:cNvCxnSpPr>
          <p:nvPr/>
        </p:nvCxnSpPr>
        <p:spPr>
          <a:xfrm>
            <a:off x="4904800" y="562975"/>
            <a:ext cx="0" cy="381600"/>
          </a:xfrm>
          <a:prstGeom prst="straightConnector1">
            <a:avLst/>
          </a:prstGeom>
          <a:noFill/>
          <a:ln cap="flat" cmpd="sng" w="9525">
            <a:solidFill>
              <a:schemeClr val="dk2"/>
            </a:solidFill>
            <a:prstDash val="solid"/>
            <a:round/>
            <a:headEnd len="med" w="med" type="none"/>
            <a:tailEnd len="med" w="med" type="triangle"/>
          </a:ln>
        </p:spPr>
      </p:cxnSp>
      <p:cxnSp>
        <p:nvCxnSpPr>
          <p:cNvPr id="613" name="Google Shape;613;p42"/>
          <p:cNvCxnSpPr>
            <a:stCxn id="607" idx="1"/>
            <a:endCxn id="605" idx="3"/>
          </p:cNvCxnSpPr>
          <p:nvPr/>
        </p:nvCxnSpPr>
        <p:spPr>
          <a:xfrm>
            <a:off x="4904800" y="1248473"/>
            <a:ext cx="0" cy="381600"/>
          </a:xfrm>
          <a:prstGeom prst="straightConnector1">
            <a:avLst/>
          </a:prstGeom>
          <a:noFill/>
          <a:ln cap="flat" cmpd="sng" w="9525">
            <a:solidFill>
              <a:schemeClr val="dk2"/>
            </a:solidFill>
            <a:prstDash val="solid"/>
            <a:round/>
            <a:headEnd len="med" w="med" type="none"/>
            <a:tailEnd len="med" w="med" type="triangle"/>
          </a:ln>
        </p:spPr>
      </p:cxnSp>
      <p:cxnSp>
        <p:nvCxnSpPr>
          <p:cNvPr id="614" name="Google Shape;614;p42"/>
          <p:cNvCxnSpPr>
            <a:stCxn id="610" idx="1"/>
            <a:endCxn id="611" idx="3"/>
          </p:cNvCxnSpPr>
          <p:nvPr/>
        </p:nvCxnSpPr>
        <p:spPr>
          <a:xfrm>
            <a:off x="4904800" y="3990475"/>
            <a:ext cx="0" cy="381600"/>
          </a:xfrm>
          <a:prstGeom prst="straightConnector1">
            <a:avLst/>
          </a:prstGeom>
          <a:noFill/>
          <a:ln cap="flat" cmpd="sng" w="9525">
            <a:solidFill>
              <a:schemeClr val="dk2"/>
            </a:solidFill>
            <a:prstDash val="solid"/>
            <a:round/>
            <a:headEnd len="med" w="med" type="none"/>
            <a:tailEnd len="med" w="med" type="triangle"/>
          </a:ln>
        </p:spPr>
      </p:cxnSp>
      <p:cxnSp>
        <p:nvCxnSpPr>
          <p:cNvPr id="615" name="Google Shape;615;p42"/>
          <p:cNvCxnSpPr>
            <a:stCxn id="609" idx="1"/>
            <a:endCxn id="610" idx="3"/>
          </p:cNvCxnSpPr>
          <p:nvPr/>
        </p:nvCxnSpPr>
        <p:spPr>
          <a:xfrm>
            <a:off x="4904800" y="3304963"/>
            <a:ext cx="0" cy="381600"/>
          </a:xfrm>
          <a:prstGeom prst="straightConnector1">
            <a:avLst/>
          </a:prstGeom>
          <a:noFill/>
          <a:ln cap="flat" cmpd="sng" w="9525">
            <a:solidFill>
              <a:schemeClr val="dk2"/>
            </a:solidFill>
            <a:prstDash val="solid"/>
            <a:round/>
            <a:headEnd len="med" w="med" type="none"/>
            <a:tailEnd len="med" w="med" type="triangle"/>
          </a:ln>
        </p:spPr>
      </p:cxnSp>
      <p:cxnSp>
        <p:nvCxnSpPr>
          <p:cNvPr id="616" name="Google Shape;616;p42"/>
          <p:cNvCxnSpPr>
            <a:stCxn id="606" idx="1"/>
            <a:endCxn id="609" idx="3"/>
          </p:cNvCxnSpPr>
          <p:nvPr/>
        </p:nvCxnSpPr>
        <p:spPr>
          <a:xfrm>
            <a:off x="4904800" y="2619474"/>
            <a:ext cx="0" cy="38160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42"/>
          <p:cNvCxnSpPr>
            <a:stCxn id="605" idx="1"/>
            <a:endCxn id="606" idx="3"/>
          </p:cNvCxnSpPr>
          <p:nvPr/>
        </p:nvCxnSpPr>
        <p:spPr>
          <a:xfrm>
            <a:off x="4904800" y="1933975"/>
            <a:ext cx="0" cy="381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3"/>
          <p:cNvSpPr/>
          <p:nvPr/>
        </p:nvSpPr>
        <p:spPr>
          <a:xfrm>
            <a:off x="126175" y="2213189"/>
            <a:ext cx="1204800" cy="55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Testing</a:t>
            </a:r>
            <a:endParaRPr b="1" sz="1100"/>
          </a:p>
        </p:txBody>
      </p:sp>
      <p:sp>
        <p:nvSpPr>
          <p:cNvPr id="623" name="Google Shape;623;p43"/>
          <p:cNvSpPr/>
          <p:nvPr/>
        </p:nvSpPr>
        <p:spPr>
          <a:xfrm>
            <a:off x="1644775" y="2244664"/>
            <a:ext cx="1204800" cy="55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Framing</a:t>
            </a:r>
            <a:endParaRPr b="1" sz="1100"/>
          </a:p>
        </p:txBody>
      </p:sp>
      <p:sp>
        <p:nvSpPr>
          <p:cNvPr id="624" name="Google Shape;624;p43"/>
          <p:cNvSpPr/>
          <p:nvPr/>
        </p:nvSpPr>
        <p:spPr>
          <a:xfrm>
            <a:off x="3184000" y="2244664"/>
            <a:ext cx="1204800" cy="55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Face Detection</a:t>
            </a:r>
            <a:endParaRPr b="1" sz="1100"/>
          </a:p>
        </p:txBody>
      </p:sp>
      <p:sp>
        <p:nvSpPr>
          <p:cNvPr id="625" name="Google Shape;625;p43"/>
          <p:cNvSpPr/>
          <p:nvPr/>
        </p:nvSpPr>
        <p:spPr>
          <a:xfrm>
            <a:off x="4723225" y="2244664"/>
            <a:ext cx="1204800" cy="55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Feature Extraction</a:t>
            </a:r>
            <a:endParaRPr b="1" sz="1100"/>
          </a:p>
        </p:txBody>
      </p:sp>
      <p:cxnSp>
        <p:nvCxnSpPr>
          <p:cNvPr id="626" name="Google Shape;626;p43"/>
          <p:cNvCxnSpPr>
            <a:stCxn id="622" idx="3"/>
          </p:cNvCxnSpPr>
          <p:nvPr/>
        </p:nvCxnSpPr>
        <p:spPr>
          <a:xfrm flipH="1" rot="10800000">
            <a:off x="1330975" y="2489639"/>
            <a:ext cx="313800" cy="900"/>
          </a:xfrm>
          <a:prstGeom prst="straightConnector1">
            <a:avLst/>
          </a:prstGeom>
          <a:noFill/>
          <a:ln cap="flat" cmpd="sng" w="9525">
            <a:solidFill>
              <a:schemeClr val="dk2"/>
            </a:solidFill>
            <a:prstDash val="solid"/>
            <a:round/>
            <a:headEnd len="med" w="med" type="none"/>
            <a:tailEnd len="med" w="med" type="triangle"/>
          </a:ln>
        </p:spPr>
      </p:cxnSp>
      <p:cxnSp>
        <p:nvCxnSpPr>
          <p:cNvPr id="627" name="Google Shape;627;p43"/>
          <p:cNvCxnSpPr>
            <a:stCxn id="623" idx="3"/>
            <a:endCxn id="624" idx="1"/>
          </p:cNvCxnSpPr>
          <p:nvPr/>
        </p:nvCxnSpPr>
        <p:spPr>
          <a:xfrm>
            <a:off x="2849575" y="2522014"/>
            <a:ext cx="334500" cy="0"/>
          </a:xfrm>
          <a:prstGeom prst="straightConnector1">
            <a:avLst/>
          </a:prstGeom>
          <a:noFill/>
          <a:ln cap="flat" cmpd="sng" w="9525">
            <a:solidFill>
              <a:schemeClr val="dk2"/>
            </a:solidFill>
            <a:prstDash val="solid"/>
            <a:round/>
            <a:headEnd len="med" w="med" type="none"/>
            <a:tailEnd len="med" w="med" type="triangle"/>
          </a:ln>
        </p:spPr>
      </p:cxnSp>
      <p:cxnSp>
        <p:nvCxnSpPr>
          <p:cNvPr id="628" name="Google Shape;628;p43"/>
          <p:cNvCxnSpPr>
            <a:stCxn id="624" idx="3"/>
            <a:endCxn id="625" idx="1"/>
          </p:cNvCxnSpPr>
          <p:nvPr/>
        </p:nvCxnSpPr>
        <p:spPr>
          <a:xfrm>
            <a:off x="4388800" y="2522014"/>
            <a:ext cx="334500" cy="0"/>
          </a:xfrm>
          <a:prstGeom prst="straightConnector1">
            <a:avLst/>
          </a:prstGeom>
          <a:noFill/>
          <a:ln cap="flat" cmpd="sng" w="9525">
            <a:solidFill>
              <a:schemeClr val="dk2"/>
            </a:solidFill>
            <a:prstDash val="solid"/>
            <a:round/>
            <a:headEnd len="med" w="med" type="none"/>
            <a:tailEnd len="med" w="med" type="triangle"/>
          </a:ln>
        </p:spPr>
      </p:cxnSp>
      <p:sp>
        <p:nvSpPr>
          <p:cNvPr id="629" name="Google Shape;629;p43"/>
          <p:cNvSpPr/>
          <p:nvPr/>
        </p:nvSpPr>
        <p:spPr>
          <a:xfrm>
            <a:off x="7243900" y="1580886"/>
            <a:ext cx="1144200" cy="32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Disgust</a:t>
            </a:r>
            <a:endParaRPr/>
          </a:p>
        </p:txBody>
      </p:sp>
      <p:sp>
        <p:nvSpPr>
          <p:cNvPr id="630" name="Google Shape;630;p43"/>
          <p:cNvSpPr/>
          <p:nvPr/>
        </p:nvSpPr>
        <p:spPr>
          <a:xfrm>
            <a:off x="7243900" y="2346533"/>
            <a:ext cx="1144200" cy="29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Fear</a:t>
            </a:r>
            <a:endParaRPr/>
          </a:p>
        </p:txBody>
      </p:sp>
      <p:sp>
        <p:nvSpPr>
          <p:cNvPr id="631" name="Google Shape;631;p43"/>
          <p:cNvSpPr/>
          <p:nvPr/>
        </p:nvSpPr>
        <p:spPr>
          <a:xfrm>
            <a:off x="7243900" y="3080860"/>
            <a:ext cx="1144200" cy="32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Angry</a:t>
            </a:r>
            <a:endParaRPr/>
          </a:p>
        </p:txBody>
      </p:sp>
      <p:sp>
        <p:nvSpPr>
          <p:cNvPr id="632" name="Google Shape;632;p43"/>
          <p:cNvSpPr/>
          <p:nvPr/>
        </p:nvSpPr>
        <p:spPr>
          <a:xfrm>
            <a:off x="7243900" y="3846508"/>
            <a:ext cx="1144200" cy="32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Sad</a:t>
            </a:r>
            <a:endParaRPr/>
          </a:p>
        </p:txBody>
      </p:sp>
      <p:sp>
        <p:nvSpPr>
          <p:cNvPr id="633" name="Google Shape;633;p43"/>
          <p:cNvSpPr/>
          <p:nvPr/>
        </p:nvSpPr>
        <p:spPr>
          <a:xfrm>
            <a:off x="7243900" y="815264"/>
            <a:ext cx="1144200" cy="32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Surprise</a:t>
            </a:r>
            <a:endParaRPr/>
          </a:p>
        </p:txBody>
      </p:sp>
      <p:sp>
        <p:nvSpPr>
          <p:cNvPr id="634" name="Google Shape;634;p43"/>
          <p:cNvSpPr/>
          <p:nvPr/>
        </p:nvSpPr>
        <p:spPr>
          <a:xfrm>
            <a:off x="7243900" y="166500"/>
            <a:ext cx="11442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Natural</a:t>
            </a:r>
            <a:endParaRPr/>
          </a:p>
        </p:txBody>
      </p:sp>
      <p:cxnSp>
        <p:nvCxnSpPr>
          <p:cNvPr id="635" name="Google Shape;635;p43"/>
          <p:cNvCxnSpPr>
            <a:stCxn id="625" idx="3"/>
            <a:endCxn id="634" idx="1"/>
          </p:cNvCxnSpPr>
          <p:nvPr/>
        </p:nvCxnSpPr>
        <p:spPr>
          <a:xfrm flipH="1" rot="10800000">
            <a:off x="5928025" y="323314"/>
            <a:ext cx="1315800" cy="2198700"/>
          </a:xfrm>
          <a:prstGeom prst="straightConnector1">
            <a:avLst/>
          </a:prstGeom>
          <a:noFill/>
          <a:ln cap="flat" cmpd="sng" w="9525">
            <a:solidFill>
              <a:schemeClr val="dk2"/>
            </a:solidFill>
            <a:prstDash val="solid"/>
            <a:round/>
            <a:headEnd len="med" w="med" type="none"/>
            <a:tailEnd len="med" w="med" type="triangle"/>
          </a:ln>
        </p:spPr>
      </p:cxnSp>
      <p:cxnSp>
        <p:nvCxnSpPr>
          <p:cNvPr id="636" name="Google Shape;636;p43"/>
          <p:cNvCxnSpPr>
            <a:stCxn id="625" idx="3"/>
            <a:endCxn id="633" idx="1"/>
          </p:cNvCxnSpPr>
          <p:nvPr/>
        </p:nvCxnSpPr>
        <p:spPr>
          <a:xfrm flipH="1" rot="10800000">
            <a:off x="5928025" y="977314"/>
            <a:ext cx="1315800" cy="1544700"/>
          </a:xfrm>
          <a:prstGeom prst="straightConnector1">
            <a:avLst/>
          </a:prstGeom>
          <a:noFill/>
          <a:ln cap="flat" cmpd="sng" w="9525">
            <a:solidFill>
              <a:schemeClr val="dk2"/>
            </a:solidFill>
            <a:prstDash val="solid"/>
            <a:round/>
            <a:headEnd len="med" w="med" type="none"/>
            <a:tailEnd len="med" w="med" type="triangle"/>
          </a:ln>
        </p:spPr>
      </p:cxnSp>
      <p:cxnSp>
        <p:nvCxnSpPr>
          <p:cNvPr id="637" name="Google Shape;637;p43"/>
          <p:cNvCxnSpPr>
            <a:stCxn id="625" idx="3"/>
            <a:endCxn id="629" idx="1"/>
          </p:cNvCxnSpPr>
          <p:nvPr/>
        </p:nvCxnSpPr>
        <p:spPr>
          <a:xfrm flipH="1" rot="10800000">
            <a:off x="5928025" y="1742914"/>
            <a:ext cx="1315800" cy="779100"/>
          </a:xfrm>
          <a:prstGeom prst="straightConnector1">
            <a:avLst/>
          </a:prstGeom>
          <a:noFill/>
          <a:ln cap="flat" cmpd="sng" w="9525">
            <a:solidFill>
              <a:schemeClr val="dk2"/>
            </a:solidFill>
            <a:prstDash val="solid"/>
            <a:round/>
            <a:headEnd len="med" w="med" type="none"/>
            <a:tailEnd len="med" w="med" type="triangle"/>
          </a:ln>
        </p:spPr>
      </p:cxnSp>
      <p:cxnSp>
        <p:nvCxnSpPr>
          <p:cNvPr id="638" name="Google Shape;638;p43"/>
          <p:cNvCxnSpPr>
            <a:stCxn id="625" idx="3"/>
            <a:endCxn id="630" idx="1"/>
          </p:cNvCxnSpPr>
          <p:nvPr/>
        </p:nvCxnSpPr>
        <p:spPr>
          <a:xfrm flipH="1" rot="10800000">
            <a:off x="5928025" y="2493214"/>
            <a:ext cx="1315800" cy="28800"/>
          </a:xfrm>
          <a:prstGeom prst="straightConnector1">
            <a:avLst/>
          </a:prstGeom>
          <a:noFill/>
          <a:ln cap="flat" cmpd="sng" w="9525">
            <a:solidFill>
              <a:schemeClr val="dk2"/>
            </a:solidFill>
            <a:prstDash val="solid"/>
            <a:round/>
            <a:headEnd len="med" w="med" type="none"/>
            <a:tailEnd len="med" w="med" type="triangle"/>
          </a:ln>
        </p:spPr>
      </p:cxnSp>
      <p:cxnSp>
        <p:nvCxnSpPr>
          <p:cNvPr id="639" name="Google Shape;639;p43"/>
          <p:cNvCxnSpPr>
            <a:stCxn id="625" idx="3"/>
            <a:endCxn id="631" idx="1"/>
          </p:cNvCxnSpPr>
          <p:nvPr/>
        </p:nvCxnSpPr>
        <p:spPr>
          <a:xfrm>
            <a:off x="5928025" y="2522014"/>
            <a:ext cx="1315800" cy="720900"/>
          </a:xfrm>
          <a:prstGeom prst="straightConnector1">
            <a:avLst/>
          </a:prstGeom>
          <a:noFill/>
          <a:ln cap="flat" cmpd="sng" w="9525">
            <a:solidFill>
              <a:schemeClr val="dk2"/>
            </a:solidFill>
            <a:prstDash val="solid"/>
            <a:round/>
            <a:headEnd len="med" w="med" type="none"/>
            <a:tailEnd len="med" w="med" type="triangle"/>
          </a:ln>
        </p:spPr>
      </p:cxnSp>
      <p:cxnSp>
        <p:nvCxnSpPr>
          <p:cNvPr id="640" name="Google Shape;640;p43"/>
          <p:cNvCxnSpPr>
            <a:stCxn id="625" idx="3"/>
            <a:endCxn id="632" idx="1"/>
          </p:cNvCxnSpPr>
          <p:nvPr/>
        </p:nvCxnSpPr>
        <p:spPr>
          <a:xfrm>
            <a:off x="5928025" y="2522014"/>
            <a:ext cx="1315800" cy="1486500"/>
          </a:xfrm>
          <a:prstGeom prst="straightConnector1">
            <a:avLst/>
          </a:prstGeom>
          <a:noFill/>
          <a:ln cap="flat" cmpd="sng" w="9525">
            <a:solidFill>
              <a:schemeClr val="dk2"/>
            </a:solidFill>
            <a:prstDash val="solid"/>
            <a:round/>
            <a:headEnd len="med" w="med" type="none"/>
            <a:tailEnd len="med" w="med" type="triangle"/>
          </a:ln>
        </p:spPr>
      </p:cxnSp>
      <p:sp>
        <p:nvSpPr>
          <p:cNvPr id="641" name="Google Shape;641;p43"/>
          <p:cNvSpPr/>
          <p:nvPr/>
        </p:nvSpPr>
        <p:spPr>
          <a:xfrm>
            <a:off x="7243900" y="4657431"/>
            <a:ext cx="1144200" cy="32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Happy</a:t>
            </a:r>
            <a:endParaRPr/>
          </a:p>
        </p:txBody>
      </p:sp>
      <p:cxnSp>
        <p:nvCxnSpPr>
          <p:cNvPr id="642" name="Google Shape;642;p43"/>
          <p:cNvCxnSpPr>
            <a:stCxn id="625" idx="3"/>
            <a:endCxn id="641" idx="1"/>
          </p:cNvCxnSpPr>
          <p:nvPr/>
        </p:nvCxnSpPr>
        <p:spPr>
          <a:xfrm>
            <a:off x="5928025" y="2522014"/>
            <a:ext cx="1315800" cy="229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4"/>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Expected Outcomes</a:t>
            </a:r>
            <a:endParaRPr b="1"/>
          </a:p>
        </p:txBody>
      </p:sp>
      <p:sp>
        <p:nvSpPr>
          <p:cNvPr id="648" name="Google Shape;648;p44"/>
          <p:cNvSpPr txBox="1"/>
          <p:nvPr>
            <p:ph idx="1" type="subTitle"/>
          </p:nvPr>
        </p:nvSpPr>
        <p:spPr>
          <a:xfrm>
            <a:off x="-3133550" y="2352900"/>
            <a:ext cx="2826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649" name="Google Shape;649;p44"/>
          <p:cNvSpPr txBox="1"/>
          <p:nvPr>
            <p:ph idx="2" type="body"/>
          </p:nvPr>
        </p:nvSpPr>
        <p:spPr>
          <a:xfrm>
            <a:off x="1001100" y="1847625"/>
            <a:ext cx="7141800" cy="275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Developing a Application for real time detection of facial expression. </a:t>
            </a:r>
            <a:endParaRPr sz="1400"/>
          </a:p>
          <a:p>
            <a:pPr indent="-317500" lvl="0" marL="457200" rtl="0" algn="l">
              <a:lnSpc>
                <a:spcPct val="150000"/>
              </a:lnSpc>
              <a:spcBef>
                <a:spcPts val="1000"/>
              </a:spcBef>
              <a:spcAft>
                <a:spcPts val="0"/>
              </a:spcAft>
              <a:buSzPts val="1400"/>
              <a:buChar char="●"/>
            </a:pPr>
            <a:r>
              <a:rPr lang="en" sz="1400"/>
              <a:t>Enhance human-machine interaction and improve decision making processes</a:t>
            </a:r>
            <a:endParaRPr sz="1400"/>
          </a:p>
          <a:p>
            <a:pPr indent="-317500" lvl="0" marL="457200" rtl="0" algn="l">
              <a:lnSpc>
                <a:spcPct val="150000"/>
              </a:lnSpc>
              <a:spcBef>
                <a:spcPts val="1000"/>
              </a:spcBef>
              <a:spcAft>
                <a:spcPts val="0"/>
              </a:spcAft>
              <a:buSzPts val="1400"/>
              <a:buChar char="●"/>
            </a:pPr>
            <a:r>
              <a:rPr lang="en" sz="1400"/>
              <a:t>Real-time Automated Facial Expression Recognition System implemented and tested</a:t>
            </a:r>
            <a:endParaRPr sz="1400"/>
          </a:p>
          <a:p>
            <a:pPr indent="-317500" lvl="0" marL="457200" rtl="0" algn="l">
              <a:lnSpc>
                <a:spcPct val="150000"/>
              </a:lnSpc>
              <a:spcBef>
                <a:spcPts val="1000"/>
              </a:spcBef>
              <a:spcAft>
                <a:spcPts val="1000"/>
              </a:spcAft>
              <a:buSzPts val="1400"/>
              <a:buChar char="●"/>
            </a:pPr>
            <a:r>
              <a:rPr lang="en" sz="1400"/>
              <a:t>Application or website in which this system is integrated.</a:t>
            </a:r>
            <a:endParaRPr sz="1400"/>
          </a:p>
        </p:txBody>
      </p:sp>
      <p:pic>
        <p:nvPicPr>
          <p:cNvPr id="650" name="Google Shape;650;p44"/>
          <p:cNvPicPr preferRelativeResize="0"/>
          <p:nvPr/>
        </p:nvPicPr>
        <p:blipFill>
          <a:blip r:embed="rId3">
            <a:alphaModFix/>
          </a:blip>
          <a:stretch>
            <a:fillRect/>
          </a:stretch>
        </p:blipFill>
        <p:spPr>
          <a:xfrm>
            <a:off x="7163916" y="215616"/>
            <a:ext cx="1527175" cy="119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5"/>
          <p:cNvSpPr txBox="1"/>
          <p:nvPr>
            <p:ph type="title"/>
          </p:nvPr>
        </p:nvSpPr>
        <p:spPr>
          <a:xfrm>
            <a:off x="1297500" y="393750"/>
            <a:ext cx="4943100" cy="6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Future Scope in accuracy</a:t>
            </a:r>
            <a:endParaRPr>
              <a:solidFill>
                <a:schemeClr val="lt2"/>
              </a:solidFill>
            </a:endParaRPr>
          </a:p>
        </p:txBody>
      </p:sp>
      <p:sp>
        <p:nvSpPr>
          <p:cNvPr id="656" name="Google Shape;656;p45"/>
          <p:cNvSpPr txBox="1"/>
          <p:nvPr>
            <p:ph idx="1" type="body"/>
          </p:nvPr>
        </p:nvSpPr>
        <p:spPr>
          <a:xfrm>
            <a:off x="1297500" y="1608025"/>
            <a:ext cx="3798900" cy="2780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Facial Expression Recognition using 3D images and Stereo images</a:t>
            </a:r>
            <a:endParaRPr sz="1600"/>
          </a:p>
          <a:p>
            <a:pPr indent="0" lvl="0" marL="914400" rtl="0" algn="l">
              <a:spcBef>
                <a:spcPts val="1600"/>
              </a:spcBef>
              <a:spcAft>
                <a:spcPts val="0"/>
              </a:spcAft>
              <a:buNone/>
            </a:pPr>
            <a:r>
              <a:rPr lang="en" sz="1600"/>
              <a:t> </a:t>
            </a:r>
            <a:r>
              <a:rPr lang="en" sz="1600"/>
              <a:t> </a:t>
            </a:r>
            <a:endParaRPr sz="1600"/>
          </a:p>
          <a:p>
            <a:pPr indent="-330200" lvl="0" marL="457200" rtl="0" algn="l">
              <a:spcBef>
                <a:spcPts val="1600"/>
              </a:spcBef>
              <a:spcAft>
                <a:spcPts val="0"/>
              </a:spcAft>
              <a:buSzPts val="1600"/>
              <a:buChar char="❖"/>
            </a:pPr>
            <a:r>
              <a:rPr lang="en" sz="1600"/>
              <a:t>Facial emotion recognition with minimal epochs and the </a:t>
            </a:r>
            <a:r>
              <a:rPr lang="en" sz="1600"/>
              <a:t>significance</a:t>
            </a:r>
            <a:r>
              <a:rPr lang="en" sz="1600"/>
              <a:t> of data diversity</a:t>
            </a:r>
            <a:endParaRPr sz="1600"/>
          </a:p>
        </p:txBody>
      </p:sp>
      <p:pic>
        <p:nvPicPr>
          <p:cNvPr descr="offset_comp_267026.jpg" id="657" name="Google Shape;657;p45"/>
          <p:cNvPicPr preferRelativeResize="0"/>
          <p:nvPr/>
        </p:nvPicPr>
        <p:blipFill rotWithShape="1">
          <a:blip r:embed="rId3">
            <a:alphaModFix/>
          </a:blip>
          <a:srcRect b="-6208" l="39740" r="17180" t="41470"/>
          <a:stretch/>
        </p:blipFill>
        <p:spPr>
          <a:xfrm rot="-5400000">
            <a:off x="5707197" y="2702455"/>
            <a:ext cx="2431500" cy="2436000"/>
          </a:xfrm>
          <a:prstGeom prst="diagStripe">
            <a:avLst>
              <a:gd fmla="val 50445" name="adj"/>
            </a:avLst>
          </a:prstGeom>
          <a:noFill/>
          <a:ln>
            <a:noFill/>
          </a:ln>
        </p:spPr>
      </p:pic>
      <p:pic>
        <p:nvPicPr>
          <p:cNvPr descr="offset_comp_457517_edited2.jpg" id="658" name="Google Shape;658;p45"/>
          <p:cNvPicPr preferRelativeResize="0"/>
          <p:nvPr/>
        </p:nvPicPr>
        <p:blipFill rotWithShape="1">
          <a:blip r:embed="rId4">
            <a:alphaModFix/>
          </a:blip>
          <a:srcRect b="-10133" l="28499" r="21977" t="35784"/>
          <a:stretch/>
        </p:blipFill>
        <p:spPr>
          <a:xfrm rot="-5400000">
            <a:off x="5707346" y="1314482"/>
            <a:ext cx="2504700" cy="2509500"/>
          </a:xfrm>
          <a:prstGeom prst="diagStripe">
            <a:avLst>
              <a:gd fmla="val 50445" name="adj"/>
            </a:avLst>
          </a:prstGeom>
          <a:noFill/>
          <a:ln>
            <a:noFill/>
          </a:ln>
        </p:spPr>
      </p:pic>
      <p:pic>
        <p:nvPicPr>
          <p:cNvPr descr="offset_comp_442889_edtied2.jpg" id="659" name="Google Shape;659;p45"/>
          <p:cNvPicPr preferRelativeResize="0"/>
          <p:nvPr/>
        </p:nvPicPr>
        <p:blipFill rotWithShape="1">
          <a:blip r:embed="rId5">
            <a:alphaModFix/>
          </a:blip>
          <a:srcRect b="15476" l="23925" r="30743" t="16463"/>
          <a:stretch/>
        </p:blipFill>
        <p:spPr>
          <a:xfrm rot="5400000">
            <a:off x="6634436" y="2134685"/>
            <a:ext cx="2504700" cy="2509500"/>
          </a:xfrm>
          <a:prstGeom prst="diagStripe">
            <a:avLst>
              <a:gd fmla="val 50445" name="adj"/>
            </a:avLst>
          </a:prstGeom>
          <a:noFill/>
          <a:ln>
            <a:noFill/>
          </a:ln>
        </p:spPr>
      </p:pic>
      <p:sp>
        <p:nvSpPr>
          <p:cNvPr id="660" name="Google Shape;660;p45"/>
          <p:cNvSpPr/>
          <p:nvPr/>
        </p:nvSpPr>
        <p:spPr>
          <a:xfrm>
            <a:off x="7037650" y="3921050"/>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6"/>
          <p:cNvSpPr txBox="1"/>
          <p:nvPr>
            <p:ph type="title"/>
          </p:nvPr>
        </p:nvSpPr>
        <p:spPr>
          <a:xfrm>
            <a:off x="1297500" y="393750"/>
            <a:ext cx="4943100" cy="6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Future Scope in educational department</a:t>
            </a:r>
            <a:endParaRPr>
              <a:solidFill>
                <a:schemeClr val="lt2"/>
              </a:solidFill>
            </a:endParaRPr>
          </a:p>
        </p:txBody>
      </p:sp>
      <p:sp>
        <p:nvSpPr>
          <p:cNvPr id="666" name="Google Shape;666;p46"/>
          <p:cNvSpPr txBox="1"/>
          <p:nvPr>
            <p:ph idx="1" type="body"/>
          </p:nvPr>
        </p:nvSpPr>
        <p:spPr>
          <a:xfrm>
            <a:off x="1297500" y="1646275"/>
            <a:ext cx="3798900" cy="2995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 Face expression recognition in problematic Internet use and excessive smartphone use</a:t>
            </a:r>
            <a:endParaRPr sz="1600"/>
          </a:p>
          <a:p>
            <a:pPr indent="0" lvl="0" marL="914400" rtl="0" algn="l">
              <a:spcBef>
                <a:spcPts val="1600"/>
              </a:spcBef>
              <a:spcAft>
                <a:spcPts val="0"/>
              </a:spcAft>
              <a:buNone/>
            </a:pPr>
            <a:r>
              <a:rPr lang="en" sz="1600"/>
              <a:t> </a:t>
            </a:r>
            <a:endParaRPr sz="1600"/>
          </a:p>
          <a:p>
            <a:pPr indent="-330200" lvl="0" marL="457200" rtl="0" algn="l">
              <a:spcBef>
                <a:spcPts val="1600"/>
              </a:spcBef>
              <a:spcAft>
                <a:spcPts val="0"/>
              </a:spcAft>
              <a:buSzPts val="1600"/>
              <a:buChar char="❖"/>
            </a:pPr>
            <a:r>
              <a:rPr lang="en" sz="1600"/>
              <a:t>PTZ-Camera-Based Facial Expression Analysis for Student Engagement Recognition</a:t>
            </a:r>
            <a:endParaRPr sz="1600"/>
          </a:p>
        </p:txBody>
      </p:sp>
      <p:sp>
        <p:nvSpPr>
          <p:cNvPr id="667" name="Google Shape;667;p46"/>
          <p:cNvSpPr txBox="1"/>
          <p:nvPr/>
        </p:nvSpPr>
        <p:spPr>
          <a:xfrm>
            <a:off x="6387925" y="2141575"/>
            <a:ext cx="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668" name="Google Shape;668;p46"/>
          <p:cNvPicPr preferRelativeResize="0"/>
          <p:nvPr/>
        </p:nvPicPr>
        <p:blipFill>
          <a:blip r:embed="rId3">
            <a:alphaModFix/>
          </a:blip>
          <a:stretch>
            <a:fillRect/>
          </a:stretch>
        </p:blipFill>
        <p:spPr>
          <a:xfrm>
            <a:off x="6615588" y="393750"/>
            <a:ext cx="1848624" cy="1848624"/>
          </a:xfrm>
          <a:prstGeom prst="rect">
            <a:avLst/>
          </a:prstGeom>
          <a:noFill/>
          <a:ln>
            <a:noFill/>
          </a:ln>
        </p:spPr>
      </p:pic>
      <p:pic>
        <p:nvPicPr>
          <p:cNvPr id="669" name="Google Shape;669;p46"/>
          <p:cNvPicPr preferRelativeResize="0"/>
          <p:nvPr/>
        </p:nvPicPr>
        <p:blipFill>
          <a:blip r:embed="rId4">
            <a:alphaModFix/>
          </a:blip>
          <a:stretch>
            <a:fillRect/>
          </a:stretch>
        </p:blipFill>
        <p:spPr>
          <a:xfrm>
            <a:off x="6314200" y="2808400"/>
            <a:ext cx="2598600" cy="17319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7"/>
          <p:cNvSpPr txBox="1"/>
          <p:nvPr>
            <p:ph type="title"/>
          </p:nvPr>
        </p:nvSpPr>
        <p:spPr>
          <a:xfrm>
            <a:off x="1297500" y="393750"/>
            <a:ext cx="4814400" cy="6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Future Scope in Health care</a:t>
            </a:r>
            <a:endParaRPr>
              <a:solidFill>
                <a:schemeClr val="lt2"/>
              </a:solidFill>
            </a:endParaRPr>
          </a:p>
        </p:txBody>
      </p:sp>
      <p:sp>
        <p:nvSpPr>
          <p:cNvPr id="675" name="Google Shape;675;p47"/>
          <p:cNvSpPr txBox="1"/>
          <p:nvPr>
            <p:ph idx="1" type="body"/>
          </p:nvPr>
        </p:nvSpPr>
        <p:spPr>
          <a:xfrm>
            <a:off x="1297500" y="1393075"/>
            <a:ext cx="3798900" cy="2995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Facial Expression and Cognitive Function in Patients With Depression</a:t>
            </a:r>
            <a:endParaRPr sz="1600"/>
          </a:p>
          <a:p>
            <a:pPr indent="0" lvl="0" marL="914400" rtl="0" algn="l">
              <a:spcBef>
                <a:spcPts val="1600"/>
              </a:spcBef>
              <a:spcAft>
                <a:spcPts val="0"/>
              </a:spcAft>
              <a:buNone/>
            </a:pPr>
            <a:r>
              <a:rPr lang="en" sz="1600"/>
              <a:t> </a:t>
            </a:r>
            <a:endParaRPr sz="1600"/>
          </a:p>
          <a:p>
            <a:pPr indent="-330200" lvl="0" marL="457200" rtl="0" algn="l">
              <a:spcBef>
                <a:spcPts val="1600"/>
              </a:spcBef>
              <a:spcAft>
                <a:spcPts val="0"/>
              </a:spcAft>
              <a:buSzPts val="1600"/>
              <a:buChar char="❖"/>
            </a:pPr>
            <a:r>
              <a:rPr lang="en" sz="1600"/>
              <a:t>L</a:t>
            </a:r>
            <a:r>
              <a:rPr lang="en" sz="1600"/>
              <a:t>ocal attention network for dynamic micro-expression recognition</a:t>
            </a:r>
            <a:endParaRPr sz="1600"/>
          </a:p>
        </p:txBody>
      </p:sp>
      <p:pic>
        <p:nvPicPr>
          <p:cNvPr id="676" name="Google Shape;676;p47"/>
          <p:cNvPicPr preferRelativeResize="0"/>
          <p:nvPr/>
        </p:nvPicPr>
        <p:blipFill>
          <a:blip r:embed="rId3">
            <a:alphaModFix/>
          </a:blip>
          <a:stretch>
            <a:fillRect/>
          </a:stretch>
        </p:blipFill>
        <p:spPr>
          <a:xfrm>
            <a:off x="5715450" y="1640700"/>
            <a:ext cx="3033050" cy="201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0"/>
          <p:cNvSpPr txBox="1"/>
          <p:nvPr>
            <p:ph type="title"/>
          </p:nvPr>
        </p:nvSpPr>
        <p:spPr>
          <a:xfrm>
            <a:off x="1224675" y="4953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a:t>
            </a:r>
            <a:endParaRPr/>
          </a:p>
        </p:txBody>
      </p:sp>
      <p:sp>
        <p:nvSpPr>
          <p:cNvPr id="504" name="Google Shape;504;p30"/>
          <p:cNvSpPr txBox="1"/>
          <p:nvPr/>
        </p:nvSpPr>
        <p:spPr>
          <a:xfrm>
            <a:off x="1294301" y="13693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CACACA"/>
                </a:solidFill>
                <a:latin typeface="Montserrat"/>
                <a:ea typeface="Montserrat"/>
                <a:cs typeface="Montserrat"/>
                <a:sym typeface="Montserrat"/>
              </a:rPr>
              <a:t>Group No.: 7</a:t>
            </a:r>
            <a:endParaRPr sz="1900">
              <a:solidFill>
                <a:srgbClr val="CACACA"/>
              </a:solidFill>
              <a:latin typeface="Average"/>
              <a:ea typeface="Average"/>
              <a:cs typeface="Average"/>
              <a:sym typeface="Average"/>
            </a:endParaRPr>
          </a:p>
        </p:txBody>
      </p:sp>
      <p:sp>
        <p:nvSpPr>
          <p:cNvPr id="505" name="Google Shape;505;p30"/>
          <p:cNvSpPr txBox="1"/>
          <p:nvPr/>
        </p:nvSpPr>
        <p:spPr>
          <a:xfrm>
            <a:off x="1330725" y="2989662"/>
            <a:ext cx="3018300" cy="65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ACACA"/>
                </a:solidFill>
                <a:latin typeface="Montserrat"/>
                <a:ea typeface="Montserrat"/>
                <a:cs typeface="Montserrat"/>
                <a:sym typeface="Montserrat"/>
              </a:rPr>
              <a:t>Harsh Mata (35)</a:t>
            </a:r>
            <a:endParaRPr>
              <a:solidFill>
                <a:srgbClr val="CACACA"/>
              </a:solidFill>
              <a:latin typeface="Montserrat"/>
              <a:ea typeface="Montserrat"/>
              <a:cs typeface="Montserrat"/>
              <a:sym typeface="Montserrat"/>
            </a:endParaRPr>
          </a:p>
          <a:p>
            <a:pPr indent="0" lvl="0" marL="0" rtl="0" algn="l">
              <a:spcBef>
                <a:spcPts val="1000"/>
              </a:spcBef>
              <a:spcAft>
                <a:spcPts val="0"/>
              </a:spcAft>
              <a:buNone/>
            </a:pPr>
            <a:r>
              <a:rPr lang="en">
                <a:solidFill>
                  <a:srgbClr val="CACACA"/>
                </a:solidFill>
                <a:latin typeface="Montserrat"/>
                <a:ea typeface="Montserrat"/>
                <a:cs typeface="Montserrat"/>
                <a:sym typeface="Montserrat"/>
              </a:rPr>
              <a:t>Ved Agrawal (61)</a:t>
            </a:r>
            <a:endParaRPr>
              <a:solidFill>
                <a:srgbClr val="CACACA"/>
              </a:solidFill>
              <a:latin typeface="Montserrat"/>
              <a:ea typeface="Montserrat"/>
              <a:cs typeface="Montserrat"/>
              <a:sym typeface="Montserrat"/>
            </a:endParaRPr>
          </a:p>
          <a:p>
            <a:pPr indent="0" lvl="0" marL="0" rtl="0" algn="l">
              <a:spcBef>
                <a:spcPts val="1000"/>
              </a:spcBef>
              <a:spcAft>
                <a:spcPts val="0"/>
              </a:spcAft>
              <a:buNone/>
            </a:pPr>
            <a:r>
              <a:rPr lang="en">
                <a:solidFill>
                  <a:srgbClr val="CACACA"/>
                </a:solidFill>
                <a:latin typeface="Montserrat"/>
                <a:ea typeface="Montserrat"/>
                <a:cs typeface="Montserrat"/>
                <a:sym typeface="Montserrat"/>
              </a:rPr>
              <a:t>Chirag Bamb (31)</a:t>
            </a:r>
            <a:endParaRPr>
              <a:solidFill>
                <a:srgbClr val="CACACA"/>
              </a:solidFill>
              <a:latin typeface="Montserrat"/>
              <a:ea typeface="Montserrat"/>
              <a:cs typeface="Montserrat"/>
              <a:sym typeface="Montserrat"/>
            </a:endParaRPr>
          </a:p>
          <a:p>
            <a:pPr indent="0" lvl="0" marL="0" rtl="0" algn="l">
              <a:spcBef>
                <a:spcPts val="1000"/>
              </a:spcBef>
              <a:spcAft>
                <a:spcPts val="0"/>
              </a:spcAft>
              <a:buNone/>
            </a:pPr>
            <a:r>
              <a:rPr lang="en">
                <a:solidFill>
                  <a:srgbClr val="CACACA"/>
                </a:solidFill>
                <a:latin typeface="Montserrat"/>
                <a:ea typeface="Montserrat"/>
                <a:cs typeface="Montserrat"/>
                <a:sym typeface="Montserrat"/>
              </a:rPr>
              <a:t>Harshal Dhunde (36)</a:t>
            </a:r>
            <a:endParaRPr>
              <a:solidFill>
                <a:srgbClr val="CACACA"/>
              </a:solidFill>
              <a:latin typeface="Montserrat"/>
              <a:ea typeface="Montserrat"/>
              <a:cs typeface="Montserrat"/>
              <a:sym typeface="Montserrat"/>
            </a:endParaRPr>
          </a:p>
          <a:p>
            <a:pPr indent="0" lvl="0" marL="0" rtl="0" algn="l">
              <a:spcBef>
                <a:spcPts val="1000"/>
              </a:spcBef>
              <a:spcAft>
                <a:spcPts val="1000"/>
              </a:spcAft>
              <a:buNone/>
            </a:pPr>
            <a:r>
              <a:t/>
            </a:r>
            <a:endParaRPr>
              <a:solidFill>
                <a:srgbClr val="CACACA"/>
              </a:solidFill>
              <a:latin typeface="Montserrat"/>
              <a:ea typeface="Montserrat"/>
              <a:cs typeface="Montserrat"/>
              <a:sym typeface="Montserrat"/>
            </a:endParaRPr>
          </a:p>
        </p:txBody>
      </p:sp>
      <p:sp>
        <p:nvSpPr>
          <p:cNvPr id="506" name="Google Shape;506;p30"/>
          <p:cNvSpPr txBox="1"/>
          <p:nvPr/>
        </p:nvSpPr>
        <p:spPr>
          <a:xfrm>
            <a:off x="3298701" y="38704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a:t>
            </a:r>
            <a:r>
              <a:rPr lang="en" sz="1500">
                <a:solidFill>
                  <a:srgbClr val="CACACA"/>
                </a:solidFill>
                <a:latin typeface="Montserrat"/>
                <a:ea typeface="Montserrat"/>
                <a:cs typeface="Montserrat"/>
                <a:sym typeface="Montserrat"/>
              </a:rPr>
              <a:t>Guide:</a:t>
            </a:r>
            <a:endParaRPr sz="1500">
              <a:solidFill>
                <a:srgbClr val="CACACA"/>
              </a:solidFill>
              <a:latin typeface="Montserrat"/>
              <a:ea typeface="Montserrat"/>
              <a:cs typeface="Montserrat"/>
              <a:sym typeface="Montserrat"/>
            </a:endParaRPr>
          </a:p>
          <a:p>
            <a:pPr indent="0" lvl="0" marL="0" rtl="0" algn="l">
              <a:spcBef>
                <a:spcPts val="1000"/>
              </a:spcBef>
              <a:spcAft>
                <a:spcPts val="0"/>
              </a:spcAft>
              <a:buNone/>
            </a:pPr>
            <a:r>
              <a:rPr lang="en">
                <a:solidFill>
                  <a:srgbClr val="CACACA"/>
                </a:solidFill>
                <a:latin typeface="Montserrat"/>
                <a:ea typeface="Montserrat"/>
                <a:cs typeface="Montserrat"/>
                <a:sym typeface="Montserrat"/>
              </a:rPr>
              <a:t>Dr. Ramchand Hablani</a:t>
            </a:r>
            <a:endParaRPr>
              <a:solidFill>
                <a:srgbClr val="CACACA"/>
              </a:solidFill>
              <a:latin typeface="Montserrat"/>
              <a:ea typeface="Montserrat"/>
              <a:cs typeface="Montserrat"/>
              <a:sym typeface="Montserrat"/>
            </a:endParaRPr>
          </a:p>
        </p:txBody>
      </p:sp>
      <p:sp>
        <p:nvSpPr>
          <p:cNvPr id="507" name="Google Shape;507;p30"/>
          <p:cNvSpPr txBox="1"/>
          <p:nvPr/>
        </p:nvSpPr>
        <p:spPr>
          <a:xfrm>
            <a:off x="1330726" y="193612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CACACA"/>
                </a:solidFill>
                <a:latin typeface="Montserrat"/>
                <a:ea typeface="Montserrat"/>
                <a:cs typeface="Montserrat"/>
                <a:sym typeface="Montserrat"/>
              </a:rPr>
              <a:t>Members:</a:t>
            </a:r>
            <a:endParaRPr sz="1900">
              <a:solidFill>
                <a:srgbClr val="CACACA"/>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sp>
        <p:nvSpPr>
          <p:cNvPr id="682" name="Google Shape;682;p48"/>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MAR 1</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83" name="Google Shape;683;p48"/>
          <p:cNvSpPr txBox="1"/>
          <p:nvPr/>
        </p:nvSpPr>
        <p:spPr>
          <a:xfrm>
            <a:off x="1144461" y="31490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Synopsis of the Project</a:t>
            </a:r>
            <a:endParaRPr sz="1000">
              <a:solidFill>
                <a:srgbClr val="FFFFFF"/>
              </a:solidFill>
              <a:latin typeface="Roboto"/>
              <a:ea typeface="Roboto"/>
              <a:cs typeface="Roboto"/>
              <a:sym typeface="Roboto"/>
            </a:endParaRPr>
          </a:p>
        </p:txBody>
      </p:sp>
      <p:sp>
        <p:nvSpPr>
          <p:cNvPr id="684" name="Google Shape;684;p48"/>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MID MAR</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85" name="Google Shape;685;p48"/>
          <p:cNvSpPr txBox="1"/>
          <p:nvPr/>
        </p:nvSpPr>
        <p:spPr>
          <a:xfrm>
            <a:off x="2302400" y="2894125"/>
            <a:ext cx="1136400" cy="780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Dataset Collection &amp; Literature survey</a:t>
            </a:r>
            <a:endParaRPr sz="1000">
              <a:solidFill>
                <a:srgbClr val="FFFFFF"/>
              </a:solidFill>
              <a:latin typeface="Roboto"/>
              <a:ea typeface="Roboto"/>
              <a:cs typeface="Roboto"/>
              <a:sym typeface="Roboto"/>
            </a:endParaRPr>
          </a:p>
        </p:txBody>
      </p:sp>
      <p:sp>
        <p:nvSpPr>
          <p:cNvPr id="686" name="Google Shape;686;p48"/>
          <p:cNvSpPr txBox="1"/>
          <p:nvPr/>
        </p:nvSpPr>
        <p:spPr>
          <a:xfrm>
            <a:off x="3449625" y="1900925"/>
            <a:ext cx="639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Till MAR END</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87" name="Google Shape;687;p48"/>
          <p:cNvSpPr txBox="1"/>
          <p:nvPr/>
        </p:nvSpPr>
        <p:spPr>
          <a:xfrm>
            <a:off x="3452529" y="324407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Training &amp; testing model on small dataset</a:t>
            </a:r>
            <a:endParaRPr sz="1000">
              <a:solidFill>
                <a:srgbClr val="FFFFFF"/>
              </a:solidFill>
              <a:latin typeface="Roboto"/>
              <a:ea typeface="Roboto"/>
              <a:cs typeface="Roboto"/>
              <a:sym typeface="Roboto"/>
            </a:endParaRPr>
          </a:p>
        </p:txBody>
      </p:sp>
      <p:sp>
        <p:nvSpPr>
          <p:cNvPr id="688" name="Google Shape;688;p48"/>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Roboto"/>
                <a:ea typeface="Roboto"/>
                <a:cs typeface="Roboto"/>
                <a:sym typeface="Roboto"/>
              </a:rPr>
              <a:t>APRIL 1-2 WEEKS</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89" name="Google Shape;689;p48"/>
          <p:cNvSpPr txBox="1"/>
          <p:nvPr/>
        </p:nvSpPr>
        <p:spPr>
          <a:xfrm>
            <a:off x="4602646" y="31490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Optimize the model</a:t>
            </a:r>
            <a:endParaRPr sz="1000">
              <a:solidFill>
                <a:schemeClr val="lt1"/>
              </a:solidFill>
              <a:latin typeface="Roboto"/>
              <a:ea typeface="Roboto"/>
              <a:cs typeface="Roboto"/>
              <a:sym typeface="Roboto"/>
            </a:endParaRPr>
          </a:p>
        </p:txBody>
      </p:sp>
      <p:sp>
        <p:nvSpPr>
          <p:cNvPr id="690" name="Google Shape;690;p48"/>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Roboto"/>
                <a:ea typeface="Roboto"/>
                <a:cs typeface="Roboto"/>
                <a:sym typeface="Roboto"/>
              </a:rPr>
              <a:t>APRIL 2-3 WEEKS</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91" name="Google Shape;691;p48"/>
          <p:cNvSpPr txBox="1"/>
          <p:nvPr/>
        </p:nvSpPr>
        <p:spPr>
          <a:xfrm>
            <a:off x="5730297" y="31490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Real Time Implementation</a:t>
            </a:r>
            <a:endParaRPr sz="1000">
              <a:solidFill>
                <a:schemeClr val="lt1"/>
              </a:solidFill>
              <a:latin typeface="Roboto"/>
              <a:ea typeface="Roboto"/>
              <a:cs typeface="Roboto"/>
              <a:sym typeface="Roboto"/>
            </a:endParaRPr>
          </a:p>
        </p:txBody>
      </p:sp>
      <p:sp>
        <p:nvSpPr>
          <p:cNvPr id="692" name="Google Shape;692;p48"/>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800">
                <a:solidFill>
                  <a:schemeClr val="lt1"/>
                </a:solidFill>
                <a:latin typeface="Roboto"/>
                <a:ea typeface="Roboto"/>
                <a:cs typeface="Roboto"/>
                <a:sym typeface="Roboto"/>
              </a:rPr>
              <a:t>MAY WEEK 1</a:t>
            </a:r>
            <a:endParaRPr sz="800">
              <a:solidFill>
                <a:schemeClr val="lt1"/>
              </a:solidFill>
              <a:latin typeface="Roboto"/>
              <a:ea typeface="Roboto"/>
              <a:cs typeface="Roboto"/>
              <a:sym typeface="Roboto"/>
            </a:endParaRPr>
          </a:p>
        </p:txBody>
      </p:sp>
      <p:sp>
        <p:nvSpPr>
          <p:cNvPr id="693" name="Google Shape;693;p48"/>
          <p:cNvSpPr txBox="1"/>
          <p:nvPr/>
        </p:nvSpPr>
        <p:spPr>
          <a:xfrm>
            <a:off x="6822234" y="308267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Deployment and App Integration</a:t>
            </a:r>
            <a:endParaRPr sz="1000">
              <a:solidFill>
                <a:schemeClr val="lt1"/>
              </a:solidFill>
              <a:latin typeface="Roboto"/>
              <a:ea typeface="Roboto"/>
              <a:cs typeface="Roboto"/>
              <a:sym typeface="Roboto"/>
            </a:endParaRPr>
          </a:p>
        </p:txBody>
      </p:sp>
      <p:cxnSp>
        <p:nvCxnSpPr>
          <p:cNvPr id="694" name="Google Shape;694;p48"/>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95" name="Google Shape;695;p48"/>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96" name="Google Shape;696;p48"/>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97" name="Google Shape;697;p48"/>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98" name="Google Shape;698;p48"/>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99999"/>
                </a:solidFill>
              </a:rPr>
              <a:t>  </a:t>
            </a:r>
            <a:endParaRPr>
              <a:solidFill>
                <a:srgbClr val="999999"/>
              </a:solidFill>
            </a:endParaRPr>
          </a:p>
        </p:txBody>
      </p:sp>
      <p:sp>
        <p:nvSpPr>
          <p:cNvPr id="699" name="Google Shape;699;p48"/>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00" name="Google Shape;700;p48"/>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01" name="Google Shape;701;p48"/>
          <p:cNvSpPr/>
          <p:nvPr/>
        </p:nvSpPr>
        <p:spPr>
          <a:xfrm flipH="1">
            <a:off x="3411923" y="2620483"/>
            <a:ext cx="1185000" cy="128100"/>
          </a:xfrm>
          <a:prstGeom prst="parallelogram">
            <a:avLst>
              <a:gd fmla="val 11104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02" name="Google Shape;702;p48"/>
          <p:cNvSpPr/>
          <p:nvPr/>
        </p:nvSpPr>
        <p:spPr>
          <a:xfrm>
            <a:off x="341152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03" name="Google Shape;703;p48"/>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04" name="Google Shape;704;p48"/>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05" name="Google Shape;705;p48"/>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06" name="Google Shape;706;p48"/>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07" name="Google Shape;707;p48"/>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08" name="Google Shape;708;p48"/>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09" name="Google Shape;709;p48"/>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10" name="Google Shape;710;p48"/>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11" name="Google Shape;711;p48"/>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9"/>
          <p:cNvSpPr txBox="1"/>
          <p:nvPr>
            <p:ph type="title"/>
          </p:nvPr>
        </p:nvSpPr>
        <p:spPr>
          <a:xfrm>
            <a:off x="1297500" y="393750"/>
            <a:ext cx="70389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717" name="Google Shape;717;p49"/>
          <p:cNvSpPr txBox="1"/>
          <p:nvPr/>
        </p:nvSpPr>
        <p:spPr>
          <a:xfrm>
            <a:off x="1396225" y="1212425"/>
            <a:ext cx="73686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Datasets : </a:t>
            </a:r>
            <a:endParaRPr sz="15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AutoNum type="arabicPeriod"/>
            </a:pPr>
            <a:r>
              <a:rPr lang="en" sz="1200">
                <a:solidFill>
                  <a:schemeClr val="lt1"/>
                </a:solidFill>
                <a:latin typeface="Lato"/>
                <a:ea typeface="Lato"/>
                <a:cs typeface="Lato"/>
                <a:sym typeface="Lato"/>
              </a:rPr>
              <a:t>FER-2013 [21]   :- </a:t>
            </a:r>
            <a:r>
              <a:rPr lang="en" sz="1200" u="sng">
                <a:solidFill>
                  <a:schemeClr val="hlink"/>
                </a:solidFill>
                <a:latin typeface="Lato"/>
                <a:ea typeface="Lato"/>
                <a:cs typeface="Lato"/>
                <a:sym typeface="Lato"/>
                <a:hlinkClick r:id="rId3"/>
              </a:rPr>
              <a:t>http://www.consortium.ri.cmu.edu/ckagree/</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AutoNum type="arabicPeriod"/>
            </a:pPr>
            <a:r>
              <a:rPr lang="en" sz="1200">
                <a:solidFill>
                  <a:schemeClr val="lt1"/>
                </a:solidFill>
                <a:latin typeface="Lato"/>
                <a:ea typeface="Lato"/>
                <a:cs typeface="Lato"/>
                <a:sym typeface="Lato"/>
              </a:rPr>
              <a:t>RaFD [41]    :-  </a:t>
            </a:r>
            <a:r>
              <a:rPr lang="en" sz="1200" u="sng">
                <a:solidFill>
                  <a:schemeClr val="hlink"/>
                </a:solidFill>
                <a:latin typeface="Lato"/>
                <a:ea typeface="Lato"/>
                <a:cs typeface="Lato"/>
                <a:sym typeface="Lato"/>
                <a:hlinkClick r:id="rId4"/>
              </a:rPr>
              <a:t>http://www.socsci.ru.nl:8180/RaFD2/RaFD/</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AutoNum type="arabicPeriod"/>
            </a:pPr>
            <a:r>
              <a:rPr lang="en" sz="1200">
                <a:solidFill>
                  <a:schemeClr val="lt1"/>
                </a:solidFill>
                <a:latin typeface="Lato"/>
                <a:ea typeface="Lato"/>
                <a:cs typeface="Lato"/>
                <a:sym typeface="Lato"/>
              </a:rPr>
              <a:t>RAF-DB [44], [45]   :-  </a:t>
            </a:r>
            <a:r>
              <a:rPr lang="en" sz="1200" u="sng">
                <a:solidFill>
                  <a:schemeClr val="hlink"/>
                </a:solidFill>
                <a:latin typeface="Lato"/>
                <a:ea typeface="Lato"/>
                <a:cs typeface="Lato"/>
                <a:sym typeface="Lato"/>
                <a:hlinkClick r:id="rId5"/>
              </a:rPr>
              <a:t>http://www.whdeng.cn/RAF/model1.html/</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AutoNum type="arabicPeriod"/>
            </a:pPr>
            <a:r>
              <a:rPr lang="en" sz="1200">
                <a:solidFill>
                  <a:schemeClr val="lt1"/>
                </a:solidFill>
                <a:latin typeface="Lato"/>
                <a:ea typeface="Lato"/>
                <a:cs typeface="Lato"/>
                <a:sym typeface="Lato"/>
              </a:rPr>
              <a:t>ExpW [47]   :- </a:t>
            </a:r>
            <a:r>
              <a:rPr lang="en" sz="1200" u="sng">
                <a:solidFill>
                  <a:schemeClr val="hlink"/>
                </a:solidFill>
                <a:latin typeface="Lato"/>
                <a:ea typeface="Lato"/>
                <a:cs typeface="Lato"/>
                <a:sym typeface="Lato"/>
                <a:hlinkClick r:id="rId6"/>
              </a:rPr>
              <a:t>http://mmlab.ie.cuhk.edu.hk/projects/socialrelation/index.html/</a:t>
            </a:r>
            <a:endParaRPr sz="1200">
              <a:solidFill>
                <a:schemeClr val="lt1"/>
              </a:solidFill>
              <a:latin typeface="Lato"/>
              <a:ea typeface="Lato"/>
              <a:cs typeface="Lato"/>
              <a:sym typeface="Lato"/>
            </a:endParaRPr>
          </a:p>
          <a:p>
            <a:pPr indent="0" lvl="0" marL="457200" rtl="0" algn="l">
              <a:spcBef>
                <a:spcPts val="0"/>
              </a:spcBef>
              <a:spcAft>
                <a:spcPts val="0"/>
              </a:spcAft>
              <a:buNone/>
            </a:pPr>
            <a:r>
              <a:t/>
            </a:r>
            <a:endParaRPr sz="1200">
              <a:solidFill>
                <a:schemeClr val="lt1"/>
              </a:solidFill>
              <a:latin typeface="Lato"/>
              <a:ea typeface="Lato"/>
              <a:cs typeface="Lato"/>
              <a:sym typeface="Lato"/>
            </a:endParaRPr>
          </a:p>
          <a:p>
            <a:pPr indent="0" lvl="0" marL="45720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Research Papers :</a:t>
            </a:r>
            <a:endParaRPr>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Facial emotion recognition using deep learning: review and insights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Facial Expression Recognition Based on Deep Learning Convolution Neural Network: A Review</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Emotional face expression recognition in problematic Internet use and excessive smartphone use: task‑based fMRI study</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PTZ-Camera-Based Facial Expression Analysis using Faster R-CNN for Student Engagement Recognition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Four‑layer ConvNet to facial emotion recognition with minimal epochs and the </a:t>
            </a:r>
            <a:r>
              <a:rPr lang="en" sz="1100">
                <a:solidFill>
                  <a:schemeClr val="lt1"/>
                </a:solidFill>
                <a:latin typeface="Lato"/>
                <a:ea typeface="Lato"/>
                <a:cs typeface="Lato"/>
                <a:sym typeface="Lato"/>
              </a:rPr>
              <a:t>significance</a:t>
            </a:r>
            <a:r>
              <a:rPr lang="en" sz="1100">
                <a:solidFill>
                  <a:schemeClr val="lt1"/>
                </a:solidFill>
                <a:latin typeface="Lato"/>
                <a:ea typeface="Lato"/>
                <a:cs typeface="Lato"/>
                <a:sym typeface="Lato"/>
              </a:rPr>
              <a:t> of data diversity</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A Comprehensive Survey on Deep Facial Expression Recognition: Challenges, Applications, and Future Guidelines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A deep prototypical learning with local attention network for dynamic micro-expression recognition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AutoNum type="arabicPeriod"/>
            </a:pPr>
            <a:r>
              <a:rPr lang="en" sz="1100">
                <a:solidFill>
                  <a:schemeClr val="lt1"/>
                </a:solidFill>
              </a:rPr>
              <a:t>The Relationship Between Facial Expression and Cognitive Function in Patients With Depression</a:t>
            </a:r>
            <a:endParaRPr sz="2000">
              <a:solidFill>
                <a:schemeClr val="lt1"/>
              </a:solidFill>
              <a:highlight>
                <a:srgbClr val="F7F7F7"/>
              </a:highlight>
              <a:latin typeface="Georgia"/>
              <a:ea typeface="Georgia"/>
              <a:cs typeface="Georgia"/>
              <a:sym typeface="Georgia"/>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Fine-Grained Facial Expression Analysis Using Dimensional Emotion Model</a:t>
            </a:r>
            <a:endParaRPr sz="11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0"/>
          <p:cNvSpPr txBox="1"/>
          <p:nvPr>
            <p:ph type="title"/>
          </p:nvPr>
        </p:nvSpPr>
        <p:spPr>
          <a:xfrm>
            <a:off x="655425" y="18793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Thank you!</a:t>
            </a:r>
            <a:endParaRPr b="1"/>
          </a:p>
        </p:txBody>
      </p:sp>
      <p:grpSp>
        <p:nvGrpSpPr>
          <p:cNvPr id="723" name="Google Shape;723;p50"/>
          <p:cNvGrpSpPr/>
          <p:nvPr/>
        </p:nvGrpSpPr>
        <p:grpSpPr>
          <a:xfrm>
            <a:off x="4066820" y="1553491"/>
            <a:ext cx="3159984" cy="2439109"/>
            <a:chOff x="3553042" y="1657806"/>
            <a:chExt cx="3461100" cy="2671532"/>
          </a:xfrm>
        </p:grpSpPr>
        <p:sp>
          <p:nvSpPr>
            <p:cNvPr id="724" name="Google Shape;724;p5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32" name="Google Shape;732;p50"/>
          <p:cNvPicPr preferRelativeResize="0"/>
          <p:nvPr/>
        </p:nvPicPr>
        <p:blipFill rotWithShape="1">
          <a:blip r:embed="rId3">
            <a:alphaModFix/>
          </a:blip>
          <a:srcRect b="26215" l="45356" r="19582" t="50734"/>
          <a:stretch/>
        </p:blipFill>
        <p:spPr>
          <a:xfrm>
            <a:off x="4115168" y="1605388"/>
            <a:ext cx="3063300" cy="1745700"/>
          </a:xfrm>
          <a:prstGeom prst="rect">
            <a:avLst/>
          </a:prstGeom>
          <a:noFill/>
          <a:ln>
            <a:noFill/>
          </a:ln>
        </p:spPr>
      </p:pic>
      <p:sp>
        <p:nvSpPr>
          <p:cNvPr id="733" name="Google Shape;733;p5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50"/>
          <p:cNvGrpSpPr/>
          <p:nvPr/>
        </p:nvGrpSpPr>
        <p:grpSpPr>
          <a:xfrm>
            <a:off x="6762480" y="2546254"/>
            <a:ext cx="1024386" cy="1522884"/>
            <a:chOff x="6505573" y="2745170"/>
            <a:chExt cx="1122000" cy="1668000"/>
          </a:xfrm>
        </p:grpSpPr>
        <p:sp>
          <p:nvSpPr>
            <p:cNvPr id="735" name="Google Shape;735;p5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39" name="Google Shape;739;p50"/>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740" name="Google Shape;740;p5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50"/>
          <p:cNvGrpSpPr/>
          <p:nvPr/>
        </p:nvGrpSpPr>
        <p:grpSpPr>
          <a:xfrm>
            <a:off x="6405999" y="3122078"/>
            <a:ext cx="520684" cy="1040670"/>
            <a:chOff x="9543736" y="4486132"/>
            <a:chExt cx="570300" cy="1135235"/>
          </a:xfrm>
        </p:grpSpPr>
        <p:sp>
          <p:nvSpPr>
            <p:cNvPr id="742" name="Google Shape;742;p5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46" name="Google Shape;746;p50"/>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747" name="Google Shape;747;p5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0"/>
          <p:cNvGrpSpPr/>
          <p:nvPr/>
        </p:nvGrpSpPr>
        <p:grpSpPr>
          <a:xfrm>
            <a:off x="7564804" y="3443361"/>
            <a:ext cx="455496" cy="692277"/>
            <a:chOff x="7384375" y="3728000"/>
            <a:chExt cx="498900" cy="758244"/>
          </a:xfrm>
        </p:grpSpPr>
        <p:sp>
          <p:nvSpPr>
            <p:cNvPr id="749" name="Google Shape;749;p5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50"/>
          <p:cNvGrpSpPr/>
          <p:nvPr/>
        </p:nvGrpSpPr>
        <p:grpSpPr>
          <a:xfrm>
            <a:off x="7564836" y="3561758"/>
            <a:ext cx="478081" cy="462776"/>
            <a:chOff x="7384385" y="3857442"/>
            <a:chExt cx="523637" cy="506874"/>
          </a:xfrm>
        </p:grpSpPr>
        <p:sp>
          <p:nvSpPr>
            <p:cNvPr id="754" name="Google Shape;754;p5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50"/>
            <p:cNvGrpSpPr/>
            <p:nvPr/>
          </p:nvGrpSpPr>
          <p:grpSpPr>
            <a:xfrm>
              <a:off x="7384385" y="3857442"/>
              <a:ext cx="523637" cy="498900"/>
              <a:chOff x="7384385" y="3857442"/>
              <a:chExt cx="523637" cy="498900"/>
            </a:xfrm>
          </p:grpSpPr>
          <p:sp>
            <p:nvSpPr>
              <p:cNvPr id="756" name="Google Shape;756;p5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58" name="Google Shape;758;p50"/>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759" name="Google Shape;759;p50"/>
          <p:cNvGrpSpPr/>
          <p:nvPr/>
        </p:nvGrpSpPr>
        <p:grpSpPr>
          <a:xfrm>
            <a:off x="8110843" y="3443361"/>
            <a:ext cx="435785" cy="692277"/>
            <a:chOff x="7982421" y="3727763"/>
            <a:chExt cx="477311" cy="758244"/>
          </a:xfrm>
        </p:grpSpPr>
        <p:sp>
          <p:nvSpPr>
            <p:cNvPr id="760" name="Google Shape;760;p5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68" name="Google Shape;768;p50"/>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13" name="Google Shape;513;p31"/>
          <p:cNvSpPr txBox="1"/>
          <p:nvPr>
            <p:ph idx="1" type="body"/>
          </p:nvPr>
        </p:nvSpPr>
        <p:spPr>
          <a:xfrm>
            <a:off x="1297500" y="1307850"/>
            <a:ext cx="4695600" cy="35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Facial Expressions Recognition:</a:t>
            </a:r>
            <a:endParaRPr/>
          </a:p>
          <a:p>
            <a:pPr indent="-311150" lvl="0" marL="457200" rtl="0" algn="l">
              <a:spcBef>
                <a:spcPts val="1600"/>
              </a:spcBef>
              <a:spcAft>
                <a:spcPts val="0"/>
              </a:spcAft>
              <a:buSzPts val="1300"/>
              <a:buChar char="●"/>
            </a:pPr>
            <a:r>
              <a:rPr lang="en"/>
              <a:t>P</a:t>
            </a:r>
            <a:r>
              <a:rPr lang="en"/>
              <a:t>rocess of identifying emotions conveyed by human facial expressions.</a:t>
            </a:r>
            <a:endParaRPr/>
          </a:p>
          <a:p>
            <a:pPr indent="-311150" lvl="0" marL="457200" rtl="0" algn="l">
              <a:spcBef>
                <a:spcPts val="1000"/>
              </a:spcBef>
              <a:spcAft>
                <a:spcPts val="0"/>
              </a:spcAft>
              <a:buSzPts val="1300"/>
              <a:buChar char="●"/>
            </a:pPr>
            <a:r>
              <a:rPr lang="en"/>
              <a:t>Various applications (</a:t>
            </a:r>
            <a:r>
              <a:rPr lang="en"/>
              <a:t>psychology, marketing, security, and entertainment)</a:t>
            </a:r>
            <a:endParaRPr/>
          </a:p>
          <a:p>
            <a:pPr indent="-311150" lvl="0" marL="457200" rtl="0" algn="l">
              <a:spcBef>
                <a:spcPts val="1000"/>
              </a:spcBef>
              <a:spcAft>
                <a:spcPts val="0"/>
              </a:spcAft>
              <a:buSzPts val="1300"/>
              <a:buChar char="●"/>
            </a:pPr>
            <a:r>
              <a:rPr lang="en"/>
              <a:t>In recent years, deep learning techniques have significantly improved the accuracy of facial expression recognition.</a:t>
            </a:r>
            <a:endParaRPr/>
          </a:p>
          <a:p>
            <a:pPr indent="-311150" lvl="0" marL="457200" rtl="0" algn="l">
              <a:spcBef>
                <a:spcPts val="1000"/>
              </a:spcBef>
              <a:spcAft>
                <a:spcPts val="1000"/>
              </a:spcAft>
              <a:buSzPts val="1300"/>
              <a:buChar char="●"/>
            </a:pPr>
            <a:r>
              <a:rPr lang="en"/>
              <a:t>Challenges: Handling unbalanced datasets, dealing with occlusions, and ensuring the ethical use of the technology.</a:t>
            </a:r>
            <a:endParaRPr/>
          </a:p>
        </p:txBody>
      </p:sp>
      <p:pic>
        <p:nvPicPr>
          <p:cNvPr id="514" name="Google Shape;514;p31"/>
          <p:cNvPicPr preferRelativeResize="0"/>
          <p:nvPr/>
        </p:nvPicPr>
        <p:blipFill>
          <a:blip r:embed="rId3">
            <a:alphaModFix/>
          </a:blip>
          <a:stretch>
            <a:fillRect/>
          </a:stretch>
        </p:blipFill>
        <p:spPr>
          <a:xfrm>
            <a:off x="5993100" y="1501325"/>
            <a:ext cx="2846099" cy="25360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520" name="Google Shape;520;p32"/>
          <p:cNvSpPr txBox="1"/>
          <p:nvPr>
            <p:ph idx="4294967295" type="body"/>
          </p:nvPr>
        </p:nvSpPr>
        <p:spPr>
          <a:xfrm>
            <a:off x="650200" y="1084825"/>
            <a:ext cx="4651200" cy="38187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solidFill>
                  <a:schemeClr val="dk2"/>
                </a:solidFill>
              </a:rPr>
              <a:t>To build a deep learning model that can detect and classify various facial expressions from images and videos, which poses challenges due to variations in expressions and individual differences, and can be solved by training the model using large datasets of labeled facial images or videos.</a:t>
            </a:r>
            <a:endParaRPr>
              <a:solidFill>
                <a:schemeClr val="dk2"/>
              </a:solidFill>
            </a:endParaRPr>
          </a:p>
          <a:p>
            <a:pPr indent="-311150" lvl="0" marL="457200" rtl="0" algn="l">
              <a:lnSpc>
                <a:spcPct val="100000"/>
              </a:lnSpc>
              <a:spcBef>
                <a:spcPts val="1000"/>
              </a:spcBef>
              <a:spcAft>
                <a:spcPts val="0"/>
              </a:spcAft>
              <a:buClr>
                <a:schemeClr val="dk2"/>
              </a:buClr>
              <a:buSzPts val="1300"/>
              <a:buChar char="●"/>
            </a:pPr>
            <a:r>
              <a:rPr lang="en">
                <a:solidFill>
                  <a:schemeClr val="dk2"/>
                </a:solidFill>
              </a:rPr>
              <a:t>Develop an accurate and efficient facial expression recognition system using deep learning</a:t>
            </a:r>
            <a:endParaRPr>
              <a:solidFill>
                <a:schemeClr val="dk2"/>
              </a:solidFill>
            </a:endParaRPr>
          </a:p>
          <a:p>
            <a:pPr indent="-311150" lvl="0" marL="457200" rtl="0" algn="l">
              <a:lnSpc>
                <a:spcPct val="100000"/>
              </a:lnSpc>
              <a:spcBef>
                <a:spcPts val="1000"/>
              </a:spcBef>
              <a:spcAft>
                <a:spcPts val="0"/>
              </a:spcAft>
              <a:buClr>
                <a:schemeClr val="dk2"/>
              </a:buClr>
              <a:buSzPts val="1300"/>
              <a:buChar char="●"/>
            </a:pPr>
            <a:r>
              <a:rPr lang="en">
                <a:solidFill>
                  <a:schemeClr val="dk2"/>
                </a:solidFill>
              </a:rPr>
              <a:t>Train a model on large datasets of labeled facial expressions to recognize emotions in real-time</a:t>
            </a:r>
            <a:endParaRPr>
              <a:solidFill>
                <a:schemeClr val="dk2"/>
              </a:solidFill>
            </a:endParaRPr>
          </a:p>
          <a:p>
            <a:pPr indent="-311150" lvl="0" marL="457200" rtl="0" algn="l">
              <a:lnSpc>
                <a:spcPct val="100000"/>
              </a:lnSpc>
              <a:spcBef>
                <a:spcPts val="1000"/>
              </a:spcBef>
              <a:spcAft>
                <a:spcPts val="0"/>
              </a:spcAft>
              <a:buClr>
                <a:schemeClr val="dk2"/>
              </a:buClr>
              <a:buSzPts val="1300"/>
              <a:buChar char="●"/>
            </a:pPr>
            <a:r>
              <a:rPr lang="en">
                <a:solidFill>
                  <a:schemeClr val="dk2"/>
                </a:solidFill>
              </a:rPr>
              <a:t>Optimize the model's architecture to improve its accuracy and speed</a:t>
            </a:r>
            <a:endParaRPr>
              <a:solidFill>
                <a:schemeClr val="dk2"/>
              </a:solidFill>
            </a:endParaRPr>
          </a:p>
          <a:p>
            <a:pPr indent="-311150" lvl="0" marL="457200" rtl="0" algn="l">
              <a:lnSpc>
                <a:spcPct val="100000"/>
              </a:lnSpc>
              <a:spcBef>
                <a:spcPts val="1000"/>
              </a:spcBef>
              <a:spcAft>
                <a:spcPts val="1000"/>
              </a:spcAft>
              <a:buClr>
                <a:schemeClr val="dk2"/>
              </a:buClr>
              <a:buSzPts val="1300"/>
              <a:buChar char="●"/>
            </a:pPr>
            <a:r>
              <a:rPr lang="en">
                <a:solidFill>
                  <a:schemeClr val="dk2"/>
                </a:solidFill>
              </a:rPr>
              <a:t>Address challenges such as handling unbalanced datasets and ensuring ethical use of the technology</a:t>
            </a:r>
            <a:endParaRPr>
              <a:solidFill>
                <a:schemeClr val="dk2"/>
              </a:solidFill>
            </a:endParaRPr>
          </a:p>
        </p:txBody>
      </p:sp>
      <p:pic>
        <p:nvPicPr>
          <p:cNvPr id="521" name="Google Shape;521;p32"/>
          <p:cNvPicPr preferRelativeResize="0"/>
          <p:nvPr/>
        </p:nvPicPr>
        <p:blipFill>
          <a:blip r:embed="rId3">
            <a:alphaModFix/>
          </a:blip>
          <a:stretch>
            <a:fillRect/>
          </a:stretch>
        </p:blipFill>
        <p:spPr>
          <a:xfrm>
            <a:off x="5699050" y="1550875"/>
            <a:ext cx="3362026" cy="2041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problems</a:t>
            </a:r>
            <a:endParaRPr/>
          </a:p>
        </p:txBody>
      </p:sp>
      <p:sp>
        <p:nvSpPr>
          <p:cNvPr id="527" name="Google Shape;527;p33"/>
          <p:cNvSpPr txBox="1"/>
          <p:nvPr/>
        </p:nvSpPr>
        <p:spPr>
          <a:xfrm>
            <a:off x="406500" y="17436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528" name="Google Shape;528;p33"/>
          <p:cNvSpPr txBox="1"/>
          <p:nvPr>
            <p:ph idx="1" type="body"/>
          </p:nvPr>
        </p:nvSpPr>
        <p:spPr>
          <a:xfrm>
            <a:off x="1412550" y="1743650"/>
            <a:ext cx="42819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Traditional computer vision techniques can struggle with subtle differences in expression and variations in lighting, pose, and occlusions.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529" name="Google Shape;529;p33"/>
          <p:cNvSpPr txBox="1"/>
          <p:nvPr/>
        </p:nvSpPr>
        <p:spPr>
          <a:xfrm>
            <a:off x="406500" y="26585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530" name="Google Shape;530;p33"/>
          <p:cNvSpPr txBox="1"/>
          <p:nvPr>
            <p:ph idx="1" type="body"/>
          </p:nvPr>
        </p:nvSpPr>
        <p:spPr>
          <a:xfrm>
            <a:off x="1412550" y="2658492"/>
            <a:ext cx="42819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Challenges include handling unbalanced datasets, dealing with occlusions, and ensuring ethical use.</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531" name="Google Shape;531;p33"/>
          <p:cNvSpPr txBox="1"/>
          <p:nvPr/>
        </p:nvSpPr>
        <p:spPr>
          <a:xfrm>
            <a:off x="406500" y="35733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03</a:t>
            </a:r>
            <a:endParaRPr sz="1300">
              <a:solidFill>
                <a:srgbClr val="FFFFFF"/>
              </a:solidFill>
            </a:endParaRPr>
          </a:p>
        </p:txBody>
      </p:sp>
      <p:sp>
        <p:nvSpPr>
          <p:cNvPr id="532" name="Google Shape;532;p33"/>
          <p:cNvSpPr txBox="1"/>
          <p:nvPr>
            <p:ph idx="1" type="body"/>
          </p:nvPr>
        </p:nvSpPr>
        <p:spPr>
          <a:xfrm>
            <a:off x="1412550" y="3573346"/>
            <a:ext cx="42819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Understanding these challenges is crucial for developing accurate and ethical solutions for facial expression recognition.</a:t>
            </a:r>
            <a:endParaRPr>
              <a:solidFill>
                <a:srgbClr val="FFFFFF"/>
              </a:solidFill>
            </a:endParaRPr>
          </a:p>
        </p:txBody>
      </p:sp>
      <p:pic>
        <p:nvPicPr>
          <p:cNvPr id="533" name="Google Shape;533;p33"/>
          <p:cNvPicPr preferRelativeResize="0"/>
          <p:nvPr/>
        </p:nvPicPr>
        <p:blipFill>
          <a:blip r:embed="rId3">
            <a:alphaModFix/>
          </a:blip>
          <a:stretch>
            <a:fillRect/>
          </a:stretch>
        </p:blipFill>
        <p:spPr>
          <a:xfrm>
            <a:off x="6649850" y="393750"/>
            <a:ext cx="1686551" cy="1019799"/>
          </a:xfrm>
          <a:prstGeom prst="rect">
            <a:avLst/>
          </a:prstGeom>
          <a:noFill/>
          <a:ln>
            <a:noFill/>
          </a:ln>
        </p:spPr>
      </p:pic>
      <p:pic>
        <p:nvPicPr>
          <p:cNvPr id="534" name="Google Shape;534;p33"/>
          <p:cNvPicPr preferRelativeResize="0"/>
          <p:nvPr/>
        </p:nvPicPr>
        <p:blipFill>
          <a:blip r:embed="rId4">
            <a:alphaModFix/>
          </a:blip>
          <a:stretch>
            <a:fillRect/>
          </a:stretch>
        </p:blipFill>
        <p:spPr>
          <a:xfrm>
            <a:off x="5836200" y="1831963"/>
            <a:ext cx="2988344" cy="246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a:t>
            </a:r>
            <a:r>
              <a:rPr lang="en"/>
              <a:t> Survey</a:t>
            </a:r>
            <a:endParaRPr/>
          </a:p>
        </p:txBody>
      </p:sp>
      <p:graphicFrame>
        <p:nvGraphicFramePr>
          <p:cNvPr id="540" name="Google Shape;540;p34"/>
          <p:cNvGraphicFramePr/>
          <p:nvPr/>
        </p:nvGraphicFramePr>
        <p:xfrm>
          <a:off x="523100" y="1619250"/>
          <a:ext cx="3000000" cy="3000000"/>
        </p:xfrm>
        <a:graphic>
          <a:graphicData uri="http://schemas.openxmlformats.org/drawingml/2006/table">
            <a:tbl>
              <a:tblPr>
                <a:noFill/>
                <a:tableStyleId>{D445A6DD-BE8A-4B05-BE0E-1251044827BE}</a:tableStyleId>
              </a:tblPr>
              <a:tblGrid>
                <a:gridCol w="574250"/>
                <a:gridCol w="1872950"/>
                <a:gridCol w="1482075"/>
                <a:gridCol w="1556700"/>
                <a:gridCol w="1499175"/>
                <a:gridCol w="1335675"/>
              </a:tblGrid>
              <a:tr h="709525">
                <a:tc>
                  <a:txBody>
                    <a:bodyPr/>
                    <a:lstStyle/>
                    <a:p>
                      <a:pPr indent="0" lvl="0" marL="0" rtl="0" algn="l">
                        <a:spcBef>
                          <a:spcPts val="0"/>
                        </a:spcBef>
                        <a:spcAft>
                          <a:spcPts val="0"/>
                        </a:spcAft>
                        <a:buNone/>
                      </a:pPr>
                      <a:r>
                        <a:rPr lang="en">
                          <a:solidFill>
                            <a:schemeClr val="lt2"/>
                          </a:solidFill>
                        </a:rPr>
                        <a:t>Sr. No.</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Title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Author</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Journal</a:t>
                      </a:r>
                      <a:r>
                        <a:rPr lang="en">
                          <a:solidFill>
                            <a:schemeClr val="lt2"/>
                          </a:solidFill>
                        </a:rPr>
                        <a:t>/Source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Findings &amp; Relevance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Research Gap</a:t>
                      </a:r>
                      <a:endParaRPr>
                        <a:solidFill>
                          <a:schemeClr val="lt2"/>
                        </a:solidFill>
                      </a:endParaRPr>
                    </a:p>
                    <a:p>
                      <a:pPr indent="0" lvl="0" marL="0" rtl="0" algn="l">
                        <a:spcBef>
                          <a:spcPts val="0"/>
                        </a:spcBef>
                        <a:spcAft>
                          <a:spcPts val="0"/>
                        </a:spcAft>
                        <a:buNone/>
                      </a:pPr>
                      <a:r>
                        <a:t/>
                      </a:r>
                      <a:endParaRPr>
                        <a:solidFill>
                          <a:schemeClr val="lt2"/>
                        </a:solidFill>
                      </a:endParaRPr>
                    </a:p>
                  </a:txBody>
                  <a:tcPr marT="91425" marB="91425" marR="91425" marL="91425"/>
                </a:tc>
              </a:tr>
              <a:tr h="525575">
                <a:tc>
                  <a:txBody>
                    <a:bodyPr/>
                    <a:lstStyle/>
                    <a:p>
                      <a:pPr indent="0" lvl="0" marL="0" rtl="0" algn="l">
                        <a:spcBef>
                          <a:spcPts val="0"/>
                        </a:spcBef>
                        <a:spcAft>
                          <a:spcPts val="0"/>
                        </a:spcAft>
                        <a:buNone/>
                      </a:pPr>
                      <a:r>
                        <a:rPr lang="en" sz="1200">
                          <a:solidFill>
                            <a:schemeClr val="lt2"/>
                          </a:solidFill>
                        </a:rPr>
                        <a:t>1</a:t>
                      </a:r>
                      <a:endParaRPr sz="1200">
                        <a:solidFill>
                          <a:schemeClr val="lt2"/>
                        </a:solidFill>
                      </a:endParaRPr>
                    </a:p>
                  </a:txBody>
                  <a:tcPr marT="91425" marB="91425" marR="91425" marL="91425"/>
                </a:tc>
                <a:tc>
                  <a:txBody>
                    <a:bodyPr/>
                    <a:lstStyle/>
                    <a:p>
                      <a:pPr indent="0" lvl="0" marL="0" rtl="0" algn="l">
                        <a:spcBef>
                          <a:spcPts val="0"/>
                        </a:spcBef>
                        <a:spcAft>
                          <a:spcPts val="0"/>
                        </a:spcAft>
                        <a:buNone/>
                      </a:pPr>
                      <a:r>
                        <a:rPr lang="en" sz="1200">
                          <a:solidFill>
                            <a:schemeClr val="lt2"/>
                          </a:solidFill>
                        </a:rPr>
                        <a:t>Deep Facial Expression Recognition:</a:t>
                      </a:r>
                      <a:endParaRPr sz="1200">
                        <a:solidFill>
                          <a:schemeClr val="lt2"/>
                        </a:solidFill>
                      </a:endParaRPr>
                    </a:p>
                  </a:txBody>
                  <a:tcPr marT="91425" marB="91425" marR="91425" marL="91425"/>
                </a:tc>
                <a:tc>
                  <a:txBody>
                    <a:bodyPr/>
                    <a:lstStyle/>
                    <a:p>
                      <a:pPr indent="0" lvl="0" marL="0" rtl="0" algn="l">
                        <a:spcBef>
                          <a:spcPts val="0"/>
                        </a:spcBef>
                        <a:spcAft>
                          <a:spcPts val="0"/>
                        </a:spcAft>
                        <a:buNone/>
                      </a:pPr>
                      <a:r>
                        <a:rPr lang="en" sz="1000">
                          <a:solidFill>
                            <a:schemeClr val="lt2"/>
                          </a:solidFill>
                        </a:rPr>
                        <a:t>Shan Li and Weihong Deng</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en" sz="1000">
                          <a:solidFill>
                            <a:schemeClr val="lt2"/>
                          </a:solidFill>
                        </a:rPr>
                        <a:t>IEEE</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en" sz="1000">
                          <a:solidFill>
                            <a:schemeClr val="lt2"/>
                          </a:solidFill>
                        </a:rPr>
                        <a:t>Using deep neural networks have increasingly been leveraged to learn discriminative representations for automatic FER</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en" sz="1000">
                          <a:solidFill>
                            <a:schemeClr val="lt2"/>
                          </a:solidFill>
                        </a:rPr>
                        <a:t>Due to lack of proper dataset unable to train model properly</a:t>
                      </a:r>
                      <a:endParaRPr sz="1000">
                        <a:solidFill>
                          <a:schemeClr val="lt2"/>
                        </a:solidFill>
                      </a:endParaRPr>
                    </a:p>
                  </a:txBody>
                  <a:tcPr marT="91425" marB="91425" marR="91425" marL="91425"/>
                </a:tc>
              </a:tr>
              <a:tr h="893475">
                <a:tc>
                  <a:txBody>
                    <a:bodyPr/>
                    <a:lstStyle/>
                    <a:p>
                      <a:pPr indent="0" lvl="0" marL="0" rtl="0" algn="l">
                        <a:spcBef>
                          <a:spcPts val="0"/>
                        </a:spcBef>
                        <a:spcAft>
                          <a:spcPts val="0"/>
                        </a:spcAft>
                        <a:buNone/>
                      </a:pPr>
                      <a:r>
                        <a:rPr lang="en" sz="1200">
                          <a:solidFill>
                            <a:schemeClr val="lt2"/>
                          </a:solidFill>
                        </a:rPr>
                        <a:t>2</a:t>
                      </a:r>
                      <a:endParaRPr sz="1200">
                        <a:solidFill>
                          <a:schemeClr val="lt2"/>
                        </a:solidFill>
                      </a:endParaRPr>
                    </a:p>
                  </a:txBody>
                  <a:tcPr marT="91425" marB="91425" marR="91425" marL="91425"/>
                </a:tc>
                <a:tc>
                  <a:txBody>
                    <a:bodyPr/>
                    <a:lstStyle/>
                    <a:p>
                      <a:pPr indent="0" lvl="0" marL="0" rtl="0" algn="l">
                        <a:spcBef>
                          <a:spcPts val="0"/>
                        </a:spcBef>
                        <a:spcAft>
                          <a:spcPts val="0"/>
                        </a:spcAft>
                        <a:buNone/>
                      </a:pPr>
                      <a:r>
                        <a:rPr lang="en" sz="1200">
                          <a:solidFill>
                            <a:schemeClr val="lt2"/>
                          </a:solidFill>
                        </a:rPr>
                        <a:t>Facial emotion recognition using deep learning: review and insights</a:t>
                      </a:r>
                      <a:endParaRPr sz="1200">
                        <a:solidFill>
                          <a:schemeClr val="lt2"/>
                        </a:solidFill>
                      </a:endParaRPr>
                    </a:p>
                  </a:txBody>
                  <a:tcPr marT="91425" marB="91425" marR="91425" marL="91425"/>
                </a:tc>
                <a:tc>
                  <a:txBody>
                    <a:bodyPr/>
                    <a:lstStyle/>
                    <a:p>
                      <a:pPr indent="0" lvl="0" marL="0" rtl="0" algn="l">
                        <a:spcBef>
                          <a:spcPts val="0"/>
                        </a:spcBef>
                        <a:spcAft>
                          <a:spcPts val="0"/>
                        </a:spcAft>
                        <a:buNone/>
                      </a:pPr>
                      <a:r>
                        <a:rPr lang="en" sz="1000">
                          <a:solidFill>
                            <a:schemeClr val="lt2"/>
                          </a:solidFill>
                        </a:rPr>
                        <a:t>Wafa Mellouka, Wahida Handouzia</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en" sz="1000">
                          <a:solidFill>
                            <a:schemeClr val="lt2"/>
                          </a:solidFill>
                        </a:rPr>
                        <a:t>Tlemcen university, BP 320, Chetouane Tlemcen 1300, Algeria</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en" sz="1000">
                          <a:solidFill>
                            <a:schemeClr val="lt2"/>
                          </a:solidFill>
                        </a:rPr>
                        <a:t>In this paper we have a detailed study of all model, </a:t>
                      </a:r>
                      <a:r>
                        <a:rPr lang="en" sz="1000">
                          <a:solidFill>
                            <a:schemeClr val="lt2"/>
                          </a:solidFill>
                        </a:rPr>
                        <a:t>their</a:t>
                      </a:r>
                      <a:r>
                        <a:rPr lang="en" sz="1000">
                          <a:solidFill>
                            <a:schemeClr val="lt2"/>
                          </a:solidFill>
                        </a:rPr>
                        <a:t> </a:t>
                      </a:r>
                      <a:r>
                        <a:rPr lang="en" sz="1000">
                          <a:solidFill>
                            <a:schemeClr val="lt2"/>
                          </a:solidFill>
                        </a:rPr>
                        <a:t>innovations</a:t>
                      </a:r>
                      <a:r>
                        <a:rPr lang="en" sz="1000">
                          <a:solidFill>
                            <a:schemeClr val="lt2"/>
                          </a:solidFill>
                        </a:rPr>
                        <a:t> and their problems</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en" sz="1000">
                          <a:solidFill>
                            <a:schemeClr val="lt2"/>
                          </a:solidFill>
                        </a:rPr>
                        <a:t>This analysis of 2019 so there is some ambiguity</a:t>
                      </a:r>
                      <a:endParaRPr sz="1000">
                        <a:solidFill>
                          <a:schemeClr val="lt2"/>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Survey</a:t>
            </a:r>
            <a:endParaRPr/>
          </a:p>
        </p:txBody>
      </p:sp>
      <p:graphicFrame>
        <p:nvGraphicFramePr>
          <p:cNvPr id="546" name="Google Shape;546;p35"/>
          <p:cNvGraphicFramePr/>
          <p:nvPr/>
        </p:nvGraphicFramePr>
        <p:xfrm>
          <a:off x="523100" y="1619250"/>
          <a:ext cx="3000000" cy="3000000"/>
        </p:xfrm>
        <a:graphic>
          <a:graphicData uri="http://schemas.openxmlformats.org/drawingml/2006/table">
            <a:tbl>
              <a:tblPr>
                <a:noFill/>
                <a:tableStyleId>{D445A6DD-BE8A-4B05-BE0E-1251044827BE}</a:tableStyleId>
              </a:tblPr>
              <a:tblGrid>
                <a:gridCol w="574250"/>
                <a:gridCol w="1971775"/>
                <a:gridCol w="1556600"/>
                <a:gridCol w="1498125"/>
                <a:gridCol w="1592475"/>
                <a:gridCol w="1127625"/>
              </a:tblGrid>
              <a:tr h="799025">
                <a:tc>
                  <a:txBody>
                    <a:bodyPr/>
                    <a:lstStyle/>
                    <a:p>
                      <a:pPr indent="0" lvl="0" marL="0" rtl="0" algn="l">
                        <a:spcBef>
                          <a:spcPts val="0"/>
                        </a:spcBef>
                        <a:spcAft>
                          <a:spcPts val="0"/>
                        </a:spcAft>
                        <a:buNone/>
                      </a:pPr>
                      <a:r>
                        <a:rPr lang="en">
                          <a:solidFill>
                            <a:schemeClr val="lt2"/>
                          </a:solidFill>
                        </a:rPr>
                        <a:t>Sr. No.</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Title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Author</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Journal/Source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Findings &amp; Relevance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en">
                          <a:solidFill>
                            <a:schemeClr val="lt2"/>
                          </a:solidFill>
                        </a:rPr>
                        <a:t>Research Gap</a:t>
                      </a:r>
                      <a:endParaRPr>
                        <a:solidFill>
                          <a:schemeClr val="lt2"/>
                        </a:solidFill>
                      </a:endParaRPr>
                    </a:p>
                    <a:p>
                      <a:pPr indent="0" lvl="0" marL="0" rtl="0" algn="l">
                        <a:spcBef>
                          <a:spcPts val="0"/>
                        </a:spcBef>
                        <a:spcAft>
                          <a:spcPts val="0"/>
                        </a:spcAft>
                        <a:buNone/>
                      </a:pPr>
                      <a:r>
                        <a:t/>
                      </a:r>
                      <a:endParaRPr>
                        <a:solidFill>
                          <a:schemeClr val="lt2"/>
                        </a:solidFill>
                      </a:endParaRPr>
                    </a:p>
                  </a:txBody>
                  <a:tcPr marT="91425" marB="91425" marR="91425" marL="91425"/>
                </a:tc>
              </a:tr>
              <a:tr h="1021000">
                <a:tc>
                  <a:txBody>
                    <a:bodyPr/>
                    <a:lstStyle/>
                    <a:p>
                      <a:pPr indent="0" lvl="0" marL="0" rtl="0" algn="l">
                        <a:spcBef>
                          <a:spcPts val="0"/>
                        </a:spcBef>
                        <a:spcAft>
                          <a:spcPts val="0"/>
                        </a:spcAft>
                        <a:buNone/>
                      </a:pPr>
                      <a:r>
                        <a:rPr lang="en" sz="1100">
                          <a:solidFill>
                            <a:schemeClr val="lt2"/>
                          </a:solidFill>
                        </a:rPr>
                        <a:t>3</a:t>
                      </a:r>
                      <a:endParaRPr sz="1100">
                        <a:solidFill>
                          <a:schemeClr val="lt2"/>
                        </a:solidFill>
                      </a:endParaRPr>
                    </a:p>
                  </a:txBody>
                  <a:tcPr marT="91425" marB="91425" marR="91425" marL="91425"/>
                </a:tc>
                <a:tc>
                  <a:txBody>
                    <a:bodyPr/>
                    <a:lstStyle/>
                    <a:p>
                      <a:pPr indent="0" lvl="0" marL="0" rtl="0" algn="l">
                        <a:spcBef>
                          <a:spcPts val="0"/>
                        </a:spcBef>
                        <a:spcAft>
                          <a:spcPts val="0"/>
                        </a:spcAft>
                        <a:buNone/>
                      </a:pPr>
                      <a:r>
                        <a:rPr lang="en" sz="1100">
                          <a:solidFill>
                            <a:schemeClr val="lt2"/>
                          </a:solidFill>
                        </a:rPr>
                        <a:t>F</a:t>
                      </a:r>
                      <a:r>
                        <a:rPr lang="en" sz="1100">
                          <a:solidFill>
                            <a:schemeClr val="lt2"/>
                          </a:solidFill>
                        </a:rPr>
                        <a:t>acial emotion recognition with minimal epochs and the </a:t>
                      </a:r>
                      <a:r>
                        <a:rPr lang="en" sz="1100">
                          <a:solidFill>
                            <a:schemeClr val="lt2"/>
                          </a:solidFill>
                        </a:rPr>
                        <a:t>significance</a:t>
                      </a:r>
                      <a:r>
                        <a:rPr lang="en" sz="1100">
                          <a:solidFill>
                            <a:schemeClr val="lt2"/>
                          </a:solidFill>
                        </a:rPr>
                        <a:t> of data diversity</a:t>
                      </a:r>
                      <a:endParaRPr sz="1100">
                        <a:solidFill>
                          <a:schemeClr val="lt2"/>
                        </a:solidFill>
                      </a:endParaRPr>
                    </a:p>
                  </a:txBody>
                  <a:tcPr marT="91425" marB="91425" marR="91425" marL="91425"/>
                </a:tc>
                <a:tc>
                  <a:txBody>
                    <a:bodyPr/>
                    <a:lstStyle/>
                    <a:p>
                      <a:pPr indent="0" lvl="0" marL="0" rtl="0" algn="l">
                        <a:spcBef>
                          <a:spcPts val="0"/>
                        </a:spcBef>
                        <a:spcAft>
                          <a:spcPts val="0"/>
                        </a:spcAft>
                        <a:buNone/>
                      </a:pPr>
                      <a:r>
                        <a:rPr lang="en" sz="800">
                          <a:solidFill>
                            <a:schemeClr val="lt2"/>
                          </a:solidFill>
                        </a:rPr>
                        <a:t>Tanoy Debnath, Md. Mahfuz Reza, Anichur Rahman, Amin Beheshti, Shahab S. Band &amp; Hamid Alinejad‑Rokny</a:t>
                      </a:r>
                      <a:endParaRPr sz="800">
                        <a:solidFill>
                          <a:schemeClr val="lt2"/>
                        </a:solidFill>
                      </a:endParaRPr>
                    </a:p>
                  </a:txBody>
                  <a:tcPr marT="91425" marB="91425" marR="91425" marL="91425"/>
                </a:tc>
                <a:tc>
                  <a:txBody>
                    <a:bodyPr/>
                    <a:lstStyle/>
                    <a:p>
                      <a:pPr indent="0" lvl="0" marL="0" rtl="0" algn="l">
                        <a:spcBef>
                          <a:spcPts val="0"/>
                        </a:spcBef>
                        <a:spcAft>
                          <a:spcPts val="0"/>
                        </a:spcAft>
                        <a:buNone/>
                      </a:pPr>
                      <a:r>
                        <a:rPr lang="en" sz="900">
                          <a:solidFill>
                            <a:schemeClr val="lt2"/>
                          </a:solidFill>
                        </a:rPr>
                        <a:t>https://www.nature.com/articles/s41598-022-11173-0</a:t>
                      </a:r>
                      <a:endParaRPr sz="900">
                        <a:solidFill>
                          <a:schemeClr val="lt2"/>
                        </a:solidFill>
                      </a:endParaRPr>
                    </a:p>
                  </a:txBody>
                  <a:tcPr marT="91425" marB="91425" marR="91425" marL="91425"/>
                </a:tc>
                <a:tc>
                  <a:txBody>
                    <a:bodyPr/>
                    <a:lstStyle/>
                    <a:p>
                      <a:pPr indent="0" lvl="0" marL="0" rtl="0" algn="l">
                        <a:spcBef>
                          <a:spcPts val="0"/>
                        </a:spcBef>
                        <a:spcAft>
                          <a:spcPts val="0"/>
                        </a:spcAft>
                        <a:buNone/>
                      </a:pPr>
                      <a:r>
                        <a:rPr lang="en" sz="800">
                          <a:solidFill>
                            <a:schemeClr val="lt2"/>
                          </a:solidFill>
                        </a:rPr>
                        <a:t>Using 4- Layer ConvNet CNN Accuracy </a:t>
                      </a:r>
                      <a:r>
                        <a:rPr lang="en" sz="800">
                          <a:solidFill>
                            <a:schemeClr val="lt2"/>
                          </a:solidFill>
                        </a:rPr>
                        <a:t>highly</a:t>
                      </a:r>
                      <a:r>
                        <a:rPr lang="en" sz="800">
                          <a:solidFill>
                            <a:schemeClr val="lt2"/>
                          </a:solidFill>
                        </a:rPr>
                        <a:t> increased</a:t>
                      </a:r>
                      <a:endParaRPr sz="800">
                        <a:solidFill>
                          <a:schemeClr val="lt2"/>
                        </a:solidFill>
                      </a:endParaRPr>
                    </a:p>
                  </a:txBody>
                  <a:tcPr marT="91425" marB="91425" marR="91425" marL="91425"/>
                </a:tc>
                <a:tc>
                  <a:txBody>
                    <a:bodyPr/>
                    <a:lstStyle/>
                    <a:p>
                      <a:pPr indent="0" lvl="0" marL="0" rtl="0" algn="l">
                        <a:spcBef>
                          <a:spcPts val="0"/>
                        </a:spcBef>
                        <a:spcAft>
                          <a:spcPts val="0"/>
                        </a:spcAft>
                        <a:buNone/>
                      </a:pPr>
                      <a:r>
                        <a:rPr lang="en" sz="800">
                          <a:solidFill>
                            <a:schemeClr val="lt2"/>
                          </a:solidFill>
                        </a:rPr>
                        <a:t>Large and proper dataset. Illumination problems</a:t>
                      </a:r>
                      <a:endParaRPr sz="800">
                        <a:solidFill>
                          <a:schemeClr val="lt2"/>
                        </a:solidFill>
                      </a:endParaRPr>
                    </a:p>
                  </a:txBody>
                  <a:tcPr marT="91425" marB="91425" marR="91425" marL="91425"/>
                </a:tc>
              </a:tr>
              <a:tr h="564375">
                <a:tc>
                  <a:txBody>
                    <a:bodyPr/>
                    <a:lstStyle/>
                    <a:p>
                      <a:pPr indent="0" lvl="0" marL="0" rtl="0" algn="l">
                        <a:spcBef>
                          <a:spcPts val="0"/>
                        </a:spcBef>
                        <a:spcAft>
                          <a:spcPts val="0"/>
                        </a:spcAft>
                        <a:buNone/>
                      </a:pPr>
                      <a:r>
                        <a:rPr lang="en" sz="1100">
                          <a:solidFill>
                            <a:schemeClr val="lt2"/>
                          </a:solidFill>
                        </a:rPr>
                        <a:t>4</a:t>
                      </a:r>
                      <a:endParaRPr sz="1100">
                        <a:solidFill>
                          <a:schemeClr val="lt2"/>
                        </a:solidFill>
                      </a:endParaRPr>
                    </a:p>
                  </a:txBody>
                  <a:tcPr marT="91425" marB="91425" marR="91425" marL="91425"/>
                </a:tc>
                <a:tc>
                  <a:txBody>
                    <a:bodyPr/>
                    <a:lstStyle/>
                    <a:p>
                      <a:pPr indent="0" lvl="0" marL="0" rtl="0" algn="l">
                        <a:spcBef>
                          <a:spcPts val="0"/>
                        </a:spcBef>
                        <a:spcAft>
                          <a:spcPts val="0"/>
                        </a:spcAft>
                        <a:buNone/>
                      </a:pPr>
                      <a:r>
                        <a:rPr lang="en" sz="1100">
                          <a:solidFill>
                            <a:schemeClr val="lt2"/>
                          </a:solidFill>
                        </a:rPr>
                        <a:t>Deep Facial Expression Recognition: Challenges, Applications, and Future Guidelines</a:t>
                      </a:r>
                      <a:endParaRPr sz="1100">
                        <a:solidFill>
                          <a:schemeClr val="lt2"/>
                        </a:solidFill>
                      </a:endParaRPr>
                    </a:p>
                  </a:txBody>
                  <a:tcPr marT="91425" marB="91425" marR="91425" marL="91425"/>
                </a:tc>
                <a:tc>
                  <a:txBody>
                    <a:bodyPr/>
                    <a:lstStyle/>
                    <a:p>
                      <a:pPr indent="0" lvl="0" marL="0" rtl="0" algn="l">
                        <a:spcBef>
                          <a:spcPts val="0"/>
                        </a:spcBef>
                        <a:spcAft>
                          <a:spcPts val="0"/>
                        </a:spcAft>
                        <a:buNone/>
                      </a:pPr>
                      <a:r>
                        <a:rPr lang="en" sz="800">
                          <a:solidFill>
                            <a:schemeClr val="lt2"/>
                          </a:solidFill>
                        </a:rPr>
                        <a:t>Muhammad Sajjad, Fath U Min Ullah,, Mohib Ullah, Georgia Christodoulou , Faouzi Alaya Cheikh,, Mohammad Hijji , Khan Muhammad, Joel J.P.C. Rodriguesf</a:t>
                      </a:r>
                      <a:endParaRPr sz="800">
                        <a:solidFill>
                          <a:schemeClr val="lt2"/>
                        </a:solidFill>
                      </a:endParaRPr>
                    </a:p>
                  </a:txBody>
                  <a:tcPr marT="91425" marB="91425" marR="91425" marL="91425"/>
                </a:tc>
                <a:tc>
                  <a:txBody>
                    <a:bodyPr/>
                    <a:lstStyle/>
                    <a:p>
                      <a:pPr indent="0" lvl="0" marL="0" rtl="0" algn="l">
                        <a:spcBef>
                          <a:spcPts val="0"/>
                        </a:spcBef>
                        <a:spcAft>
                          <a:spcPts val="0"/>
                        </a:spcAft>
                        <a:buNone/>
                      </a:pPr>
                      <a:r>
                        <a:rPr lang="en" sz="900">
                          <a:solidFill>
                            <a:schemeClr val="lt2"/>
                          </a:solidFill>
                        </a:rPr>
                        <a:t>Alexandria</a:t>
                      </a:r>
                      <a:r>
                        <a:rPr lang="en" sz="900">
                          <a:solidFill>
                            <a:schemeClr val="lt2"/>
                          </a:solidFill>
                        </a:rPr>
                        <a:t> Engineering Journal</a:t>
                      </a:r>
                      <a:endParaRPr sz="900">
                        <a:solidFill>
                          <a:schemeClr val="lt2"/>
                        </a:solidFill>
                      </a:endParaRPr>
                    </a:p>
                  </a:txBody>
                  <a:tcPr marT="91425" marB="91425" marR="91425" marL="91425"/>
                </a:tc>
                <a:tc>
                  <a:txBody>
                    <a:bodyPr/>
                    <a:lstStyle/>
                    <a:p>
                      <a:pPr indent="0" lvl="0" marL="0" rtl="0" algn="l">
                        <a:spcBef>
                          <a:spcPts val="0"/>
                        </a:spcBef>
                        <a:spcAft>
                          <a:spcPts val="0"/>
                        </a:spcAft>
                        <a:buNone/>
                      </a:pPr>
                      <a:r>
                        <a:rPr lang="en" sz="800">
                          <a:solidFill>
                            <a:schemeClr val="lt2"/>
                          </a:solidFill>
                        </a:rPr>
                        <a:t>Deep survey on </a:t>
                      </a:r>
                      <a:r>
                        <a:rPr lang="en" sz="800">
                          <a:solidFill>
                            <a:schemeClr val="lt2"/>
                          </a:solidFill>
                        </a:rPr>
                        <a:t>latest</a:t>
                      </a:r>
                      <a:r>
                        <a:rPr lang="en" sz="800">
                          <a:solidFill>
                            <a:schemeClr val="lt2"/>
                          </a:solidFill>
                        </a:rPr>
                        <a:t> issues and all </a:t>
                      </a:r>
                      <a:r>
                        <a:rPr lang="en" sz="800">
                          <a:solidFill>
                            <a:schemeClr val="lt2"/>
                          </a:solidFill>
                        </a:rPr>
                        <a:t>available</a:t>
                      </a:r>
                      <a:r>
                        <a:rPr lang="en" sz="800">
                          <a:solidFill>
                            <a:schemeClr val="lt2"/>
                          </a:solidFill>
                        </a:rPr>
                        <a:t> </a:t>
                      </a:r>
                      <a:r>
                        <a:rPr lang="en" sz="800">
                          <a:solidFill>
                            <a:schemeClr val="lt2"/>
                          </a:solidFill>
                        </a:rPr>
                        <a:t>datasets</a:t>
                      </a:r>
                      <a:r>
                        <a:rPr lang="en" sz="800">
                          <a:solidFill>
                            <a:schemeClr val="lt2"/>
                          </a:solidFill>
                        </a:rPr>
                        <a:t> and models</a:t>
                      </a:r>
                      <a:endParaRPr sz="800">
                        <a:solidFill>
                          <a:schemeClr val="lt2"/>
                        </a:solidFill>
                      </a:endParaRPr>
                    </a:p>
                  </a:txBody>
                  <a:tcPr marT="91425" marB="91425" marR="91425" marL="91425"/>
                </a:tc>
                <a:tc>
                  <a:txBody>
                    <a:bodyPr/>
                    <a:lstStyle/>
                    <a:p>
                      <a:pPr indent="0" lvl="0" marL="0" rtl="0" algn="l">
                        <a:spcBef>
                          <a:spcPts val="0"/>
                        </a:spcBef>
                        <a:spcAft>
                          <a:spcPts val="0"/>
                        </a:spcAft>
                        <a:buNone/>
                      </a:pPr>
                      <a:r>
                        <a:rPr lang="en" sz="800">
                          <a:solidFill>
                            <a:schemeClr val="lt2"/>
                          </a:solidFill>
                        </a:rPr>
                        <a:t>Now the shift of deep learning to CNN and GAN</a:t>
                      </a:r>
                      <a:endParaRPr sz="800">
                        <a:solidFill>
                          <a:schemeClr val="lt2"/>
                        </a:solidFil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Neural Networks</a:t>
            </a:r>
            <a:endParaRPr/>
          </a:p>
        </p:txBody>
      </p:sp>
      <p:sp>
        <p:nvSpPr>
          <p:cNvPr id="552" name="Google Shape;552;p36"/>
          <p:cNvSpPr txBox="1"/>
          <p:nvPr>
            <p:ph idx="1" type="body"/>
          </p:nvPr>
        </p:nvSpPr>
        <p:spPr>
          <a:xfrm>
            <a:off x="1297500" y="1116150"/>
            <a:ext cx="7038900" cy="3795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Fully-Connected Feed Forward Neural Network  -  Each Neuron is Connected to every subsequent Layer with no backward connections neurons have activation function  which on the given input generates a </a:t>
            </a:r>
            <a:r>
              <a:rPr lang="en" sz="1600"/>
              <a:t>specific</a:t>
            </a:r>
            <a:r>
              <a:rPr lang="en" sz="1600"/>
              <a:t> output</a:t>
            </a:r>
            <a:endParaRPr sz="1600"/>
          </a:p>
          <a:p>
            <a:pPr indent="-330200" lvl="0" marL="457200" rtl="0" algn="l">
              <a:spcBef>
                <a:spcPts val="0"/>
              </a:spcBef>
              <a:spcAft>
                <a:spcPts val="0"/>
              </a:spcAft>
              <a:buSzPts val="1600"/>
              <a:buChar char="●"/>
            </a:pPr>
            <a:r>
              <a:rPr lang="en" sz="1600"/>
              <a:t>Recurrent Neural Network - This is a type of artificial neural network that can process </a:t>
            </a:r>
            <a:r>
              <a:rPr lang="en" sz="1600"/>
              <a:t>sequential</a:t>
            </a:r>
            <a:r>
              <a:rPr lang="en" sz="1600"/>
              <a:t> data , recognize patterns and predict the final output</a:t>
            </a:r>
            <a:endParaRPr sz="1600"/>
          </a:p>
          <a:p>
            <a:pPr indent="-330200" lvl="0" marL="457200" rtl="0" algn="l">
              <a:spcBef>
                <a:spcPts val="0"/>
              </a:spcBef>
              <a:spcAft>
                <a:spcPts val="0"/>
              </a:spcAft>
              <a:buSzPts val="1600"/>
              <a:buChar char="●"/>
            </a:pPr>
            <a:r>
              <a:rPr lang="en" sz="1600"/>
              <a:t>Convolution Neural Network- cnn is a type of neural network that is usually used for image recognition, computer vision , image processing ,image segmentation Input given here is a 2 </a:t>
            </a:r>
            <a:r>
              <a:rPr lang="en" sz="1600"/>
              <a:t>dimensional</a:t>
            </a:r>
            <a:r>
              <a:rPr lang="en" sz="1600"/>
              <a:t> matrix and output is in 1 </a:t>
            </a:r>
            <a:r>
              <a:rPr lang="en" sz="1600"/>
              <a:t>dimension</a:t>
            </a:r>
            <a:r>
              <a:rPr lang="en" sz="1600"/>
              <a:t>                                                                                                           Layers Involved in cnn  -  1]   Convolutional Layers   2] Polling Layers            3] Fully-connected Layers  4] Normalisation Layers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7"/>
          <p:cNvSpPr txBox="1"/>
          <p:nvPr>
            <p:ph type="title"/>
          </p:nvPr>
        </p:nvSpPr>
        <p:spPr>
          <a:xfrm>
            <a:off x="1297500" y="353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Neural Network</a:t>
            </a:r>
            <a:endParaRPr/>
          </a:p>
        </p:txBody>
      </p:sp>
      <p:sp>
        <p:nvSpPr>
          <p:cNvPr id="558" name="Google Shape;558;p37"/>
          <p:cNvSpPr txBox="1"/>
          <p:nvPr>
            <p:ph idx="1" type="body"/>
          </p:nvPr>
        </p:nvSpPr>
        <p:spPr>
          <a:xfrm>
            <a:off x="1378550" y="1116150"/>
            <a:ext cx="4125300" cy="2600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Allows us to extract visual effects in chunks </a:t>
            </a:r>
            <a:endParaRPr sz="1500"/>
          </a:p>
          <a:p>
            <a:pPr indent="-323850" lvl="0" marL="457200" rtl="0" algn="l">
              <a:spcBef>
                <a:spcPts val="0"/>
              </a:spcBef>
              <a:spcAft>
                <a:spcPts val="0"/>
              </a:spcAft>
              <a:buSzPts val="1500"/>
              <a:buChar char="●"/>
            </a:pPr>
            <a:r>
              <a:rPr lang="en" sz="1500"/>
              <a:t>Pooling - Reduce The Number of neurons   N</a:t>
            </a:r>
            <a:r>
              <a:rPr lang="en" sz="1500"/>
              <a:t>ecessary</a:t>
            </a:r>
            <a:r>
              <a:rPr lang="en" sz="1500"/>
              <a:t> in subsequent Layers </a:t>
            </a:r>
            <a:endParaRPr sz="1500"/>
          </a:p>
          <a:p>
            <a:pPr indent="-323850" lvl="0" marL="457200" rtl="0" algn="l">
              <a:spcBef>
                <a:spcPts val="0"/>
              </a:spcBef>
              <a:spcAft>
                <a:spcPts val="0"/>
              </a:spcAft>
              <a:buSzPts val="1500"/>
              <a:buChar char="●"/>
            </a:pPr>
            <a:r>
              <a:rPr lang="en" sz="1500"/>
              <a:t>Two types of polling max-polling and min-polling </a:t>
            </a:r>
            <a:endParaRPr sz="1500"/>
          </a:p>
        </p:txBody>
      </p:sp>
      <p:pic>
        <p:nvPicPr>
          <p:cNvPr id="559" name="Google Shape;559;p37"/>
          <p:cNvPicPr preferRelativeResize="0"/>
          <p:nvPr/>
        </p:nvPicPr>
        <p:blipFill>
          <a:blip r:embed="rId3">
            <a:alphaModFix/>
          </a:blip>
          <a:stretch>
            <a:fillRect/>
          </a:stretch>
        </p:blipFill>
        <p:spPr>
          <a:xfrm>
            <a:off x="5635265" y="1267361"/>
            <a:ext cx="3120900" cy="1285100"/>
          </a:xfrm>
          <a:prstGeom prst="rect">
            <a:avLst/>
          </a:prstGeom>
          <a:noFill/>
          <a:ln>
            <a:noFill/>
          </a:ln>
        </p:spPr>
      </p:pic>
      <p:pic>
        <p:nvPicPr>
          <p:cNvPr id="560" name="Google Shape;560;p37"/>
          <p:cNvPicPr preferRelativeResize="0"/>
          <p:nvPr/>
        </p:nvPicPr>
        <p:blipFill>
          <a:blip r:embed="rId4">
            <a:alphaModFix/>
          </a:blip>
          <a:stretch>
            <a:fillRect/>
          </a:stretch>
        </p:blipFill>
        <p:spPr>
          <a:xfrm>
            <a:off x="5409852" y="3278400"/>
            <a:ext cx="3571725" cy="1147150"/>
          </a:xfrm>
          <a:prstGeom prst="rect">
            <a:avLst/>
          </a:prstGeom>
          <a:noFill/>
          <a:ln>
            <a:noFill/>
          </a:ln>
        </p:spPr>
      </p:pic>
      <p:pic>
        <p:nvPicPr>
          <p:cNvPr id="561" name="Google Shape;561;p37"/>
          <p:cNvPicPr preferRelativeResize="0"/>
          <p:nvPr/>
        </p:nvPicPr>
        <p:blipFill>
          <a:blip r:embed="rId5">
            <a:alphaModFix/>
          </a:blip>
          <a:stretch>
            <a:fillRect/>
          </a:stretch>
        </p:blipFill>
        <p:spPr>
          <a:xfrm>
            <a:off x="1197874" y="3052470"/>
            <a:ext cx="3856300" cy="180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